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32" r:id="rId3"/>
    <p:sldId id="317" r:id="rId4"/>
    <p:sldId id="329" r:id="rId5"/>
    <p:sldId id="335" r:id="rId6"/>
    <p:sldId id="330" r:id="rId7"/>
    <p:sldId id="328" r:id="rId8"/>
    <p:sldId id="331" r:id="rId9"/>
    <p:sldId id="284" r:id="rId10"/>
    <p:sldId id="286" r:id="rId11"/>
    <p:sldId id="287" r:id="rId12"/>
    <p:sldId id="295" r:id="rId13"/>
    <p:sldId id="282" r:id="rId14"/>
    <p:sldId id="289" r:id="rId15"/>
    <p:sldId id="290" r:id="rId16"/>
    <p:sldId id="318" r:id="rId17"/>
    <p:sldId id="333" r:id="rId18"/>
    <p:sldId id="291" r:id="rId19"/>
    <p:sldId id="336" r:id="rId20"/>
    <p:sldId id="337" r:id="rId21"/>
    <p:sldId id="299" r:id="rId22"/>
    <p:sldId id="300" r:id="rId23"/>
    <p:sldId id="292" r:id="rId24"/>
    <p:sldId id="338" r:id="rId25"/>
    <p:sldId id="319" r:id="rId26"/>
    <p:sldId id="320" r:id="rId27"/>
    <p:sldId id="301" r:id="rId28"/>
    <p:sldId id="302" r:id="rId29"/>
    <p:sldId id="334" r:id="rId30"/>
    <p:sldId id="303" r:id="rId31"/>
    <p:sldId id="304" r:id="rId32"/>
    <p:sldId id="305" r:id="rId33"/>
    <p:sldId id="306" r:id="rId34"/>
    <p:sldId id="307" r:id="rId35"/>
    <p:sldId id="316" r:id="rId36"/>
    <p:sldId id="293" r:id="rId37"/>
    <p:sldId id="312" r:id="rId38"/>
    <p:sldId id="315" r:id="rId39"/>
    <p:sldId id="308" r:id="rId40"/>
    <p:sldId id="309" r:id="rId41"/>
    <p:sldId id="310" r:id="rId42"/>
    <p:sldId id="311" r:id="rId43"/>
    <p:sldId id="294" r:id="rId44"/>
    <p:sldId id="325" r:id="rId45"/>
    <p:sldId id="321" r:id="rId46"/>
    <p:sldId id="322" r:id="rId47"/>
    <p:sldId id="323" r:id="rId48"/>
    <p:sldId id="324" r:id="rId49"/>
    <p:sldId id="327" r:id="rId50"/>
    <p:sldId id="326" r:id="rId5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82246" autoAdjust="0"/>
  </p:normalViewPr>
  <p:slideViewPr>
    <p:cSldViewPr>
      <p:cViewPr varScale="1">
        <p:scale>
          <a:sx n="55" d="100"/>
          <a:sy n="55" d="100"/>
        </p:scale>
        <p:origin x="-1848"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6C29E9-9CA0-4DB1-A6D1-8C4983B9FE69}" type="datetimeFigureOut">
              <a:rPr lang="ko-KR" altLang="en-US" smtClean="0"/>
              <a:pPr/>
              <a:t>2015-06-25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1AE7C1-99F6-49D2-8BBD-918F36FA09FE}"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ko.wikipedia.org/wiki/%EC%84%B8%ED%8F%AC%EB%A7%89"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ko.wikipedia.org/w/index.php?title=%EC%9C%A8%EB%A6%AC%EC%9A%B0%EC%8A%A4_%EB%B2%A0%EB%A5%B8%EC%8A%88%ED%83%80%EC%9D%B8&amp;action=edit&amp;redlink=1" TargetMode="External"/><Relationship Id="rId4" Type="http://schemas.openxmlformats.org/officeDocument/2006/relationships/hyperlink" Target="http://ko.wikipedia.org/wiki/%EC%A0%84%EC%9C%8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1</a:t>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1" i="0" kern="1200" dirty="0" smtClean="0">
                <a:solidFill>
                  <a:schemeClr val="tx1"/>
                </a:solidFill>
                <a:latin typeface="+mn-lt"/>
                <a:ea typeface="+mn-ea"/>
                <a:cs typeface="+mn-cs"/>
              </a:rPr>
              <a:t>인공신경망</a:t>
            </a:r>
            <a:r>
              <a:rPr lang="en-US" altLang="ko-KR" sz="1200" b="0" i="0" kern="1200" dirty="0" smtClean="0">
                <a:solidFill>
                  <a:schemeClr val="tx1"/>
                </a:solidFill>
                <a:latin typeface="+mn-lt"/>
                <a:ea typeface="+mn-ea"/>
                <a:cs typeface="+mn-cs"/>
              </a:rPr>
              <a:t>(Artificial Neural Network, ANN)</a:t>
            </a:r>
            <a:r>
              <a:rPr lang="ko-KR" altLang="en-US" sz="1200" b="0" i="0" kern="1200" dirty="0" smtClean="0">
                <a:solidFill>
                  <a:schemeClr val="tx1"/>
                </a:solidFill>
                <a:latin typeface="+mn-lt"/>
                <a:ea typeface="+mn-ea"/>
                <a:cs typeface="+mn-cs"/>
              </a:rPr>
              <a:t>은</a:t>
            </a:r>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선형 맞춤 </a:t>
            </a:r>
            <a:r>
              <a:rPr lang="en-US" altLang="ko-KR" sz="1200" b="0" i="0" kern="1200" dirty="0" smtClean="0">
                <a:solidFill>
                  <a:schemeClr val="tx1"/>
                </a:solidFill>
                <a:latin typeface="+mn-lt"/>
                <a:ea typeface="+mn-ea"/>
                <a:cs typeface="+mn-cs"/>
              </a:rPr>
              <a:t>(</a:t>
            </a:r>
            <a:r>
              <a:rPr lang="en-US" altLang="ko-KR" sz="1200" b="1" i="0" kern="1200" dirty="0" smtClean="0">
                <a:solidFill>
                  <a:schemeClr val="tx1"/>
                </a:solidFill>
                <a:latin typeface="+mn-lt"/>
                <a:ea typeface="+mn-ea"/>
                <a:cs typeface="+mn-cs"/>
              </a:rPr>
              <a:t>linear fitting</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과 비선형 변환 </a:t>
            </a:r>
            <a:r>
              <a:rPr lang="en-US" altLang="ko-KR" sz="1200" b="0" i="0" kern="1200" dirty="0" smtClean="0">
                <a:solidFill>
                  <a:schemeClr val="tx1"/>
                </a:solidFill>
                <a:latin typeface="+mn-lt"/>
                <a:ea typeface="+mn-ea"/>
                <a:cs typeface="+mn-cs"/>
              </a:rPr>
              <a:t>(</a:t>
            </a:r>
            <a:r>
              <a:rPr lang="en-US" altLang="ko-KR" sz="1200" b="1" i="0" kern="1200" dirty="0" smtClean="0">
                <a:solidFill>
                  <a:schemeClr val="tx1"/>
                </a:solidFill>
                <a:latin typeface="+mn-lt"/>
                <a:ea typeface="+mn-ea"/>
                <a:cs typeface="+mn-cs"/>
              </a:rPr>
              <a:t>nonlinear transformation </a:t>
            </a:r>
            <a:r>
              <a:rPr lang="en-US" altLang="ko-KR" sz="1200" b="0" i="0" kern="1200" dirty="0" smtClean="0">
                <a:solidFill>
                  <a:schemeClr val="tx1"/>
                </a:solidFill>
                <a:latin typeface="+mn-lt"/>
                <a:ea typeface="+mn-ea"/>
                <a:cs typeface="+mn-cs"/>
              </a:rPr>
              <a:t>or</a:t>
            </a:r>
            <a:r>
              <a:rPr lang="ko-KR" altLang="en-US" sz="1200" b="1" i="0" kern="1200" dirty="0" smtClean="0">
                <a:solidFill>
                  <a:schemeClr val="tx1"/>
                </a:solidFill>
                <a:latin typeface="+mn-lt"/>
                <a:ea typeface="+mn-ea"/>
                <a:cs typeface="+mn-cs"/>
              </a:rPr>
              <a:t> </a:t>
            </a:r>
            <a:r>
              <a:rPr lang="en-US" altLang="ko-KR" sz="1200" b="1" i="0" kern="1200" dirty="0" smtClean="0">
                <a:solidFill>
                  <a:schemeClr val="tx1"/>
                </a:solidFill>
                <a:latin typeface="+mn-lt"/>
                <a:ea typeface="+mn-ea"/>
                <a:cs typeface="+mn-cs"/>
              </a:rPr>
              <a:t>activation</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을 반복해 쌓아올린 구조에 불과하죠</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다시 말해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인공신경망은 데이터를 잘 구분할 수 있는</a:t>
            </a:r>
            <a:r>
              <a:rPr lang="ko-KR" altLang="en-US" sz="1200" b="1" i="0" kern="1200" dirty="0" smtClean="0">
                <a:solidFill>
                  <a:schemeClr val="tx1"/>
                </a:solidFill>
                <a:latin typeface="+mn-lt"/>
                <a:ea typeface="+mn-ea"/>
                <a:cs typeface="+mn-cs"/>
              </a:rPr>
              <a:t> 선들을 긋고</a:t>
            </a:r>
            <a:r>
              <a:rPr lang="ko-KR" altLang="en-US" sz="1200" b="0" i="0" kern="1200" dirty="0" smtClean="0">
                <a:solidFill>
                  <a:schemeClr val="tx1"/>
                </a:solidFill>
                <a:latin typeface="+mn-lt"/>
                <a:ea typeface="+mn-ea"/>
                <a:cs typeface="+mn-cs"/>
              </a:rPr>
              <a:t> 이 공간들을 </a:t>
            </a:r>
            <a:r>
              <a:rPr lang="ko-KR" altLang="en-US" sz="1200" b="1" i="0" kern="1200" dirty="0" smtClean="0">
                <a:solidFill>
                  <a:schemeClr val="tx1"/>
                </a:solidFill>
                <a:latin typeface="+mn-lt"/>
                <a:ea typeface="+mn-ea"/>
                <a:cs typeface="+mn-cs"/>
              </a:rPr>
              <a:t>잘 왜곡해 합하는 것</a:t>
            </a:r>
            <a:r>
              <a:rPr lang="ko-KR" altLang="en-US" sz="1200" b="0" i="0" kern="1200" dirty="0" smtClean="0">
                <a:solidFill>
                  <a:schemeClr val="tx1"/>
                </a:solidFill>
                <a:latin typeface="+mn-lt"/>
                <a:ea typeface="+mn-ea"/>
                <a:cs typeface="+mn-cs"/>
              </a:rPr>
              <a:t>을 반복하는 구조</a:t>
            </a:r>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예를 들어 컴퓨터가 사진 속에서 고양이를 검출해내야 한다고 생각해보죠</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고양이</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라는 추상적 이미지는 아마 선</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형상</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색깔</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크기 등 </a:t>
            </a:r>
            <a:r>
              <a:rPr lang="ko-KR" altLang="en-US" sz="1200" b="1" i="0" kern="1200" dirty="0" smtClean="0">
                <a:solidFill>
                  <a:schemeClr val="tx1"/>
                </a:solidFill>
                <a:latin typeface="+mn-lt"/>
                <a:ea typeface="+mn-ea"/>
                <a:cs typeface="+mn-cs"/>
              </a:rPr>
              <a:t>다양한 요소들이 조합</a:t>
            </a:r>
            <a:r>
              <a:rPr lang="ko-KR" altLang="en-US" sz="1200" b="0" i="0" kern="1200" dirty="0" smtClean="0">
                <a:solidFill>
                  <a:schemeClr val="tx1"/>
                </a:solidFill>
                <a:latin typeface="+mn-lt"/>
                <a:ea typeface="+mn-ea"/>
                <a:cs typeface="+mn-cs"/>
              </a:rPr>
              <a:t>된 결과물일 것입니다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이것은 아마 </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선 </a:t>
            </a:r>
            <a:r>
              <a:rPr lang="en-US" altLang="ko-KR" sz="1200" b="0" i="0" kern="1200" dirty="0" smtClean="0">
                <a:solidFill>
                  <a:schemeClr val="tx1"/>
                </a:solidFill>
                <a:latin typeface="+mn-lt"/>
                <a:ea typeface="+mn-ea"/>
                <a:cs typeface="+mn-cs"/>
              </a:rPr>
              <a:t>30cm </a:t>
            </a:r>
            <a:r>
              <a:rPr lang="ko-KR" altLang="en-US" sz="1200" b="0" i="0" kern="1200" dirty="0" smtClean="0">
                <a:solidFill>
                  <a:schemeClr val="tx1"/>
                </a:solidFill>
                <a:latin typeface="+mn-lt"/>
                <a:ea typeface="+mn-ea"/>
                <a:cs typeface="+mn-cs"/>
              </a:rPr>
              <a:t>이상은 고양이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이하는 고양이 아님</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또는 </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갈색은 고양이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빨간색은 고양이 아님</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처럼 간단한 선형 구분으로는 식별해 낼 수 없는 문제겠죠</a:t>
            </a:r>
            <a:r>
              <a:rPr lang="en-US" altLang="ko-KR" sz="1200" b="0" i="0" kern="1200" dirty="0" smtClean="0">
                <a:solidFill>
                  <a:schemeClr val="tx1"/>
                </a:solidFill>
                <a:latin typeface="+mn-lt"/>
                <a:ea typeface="+mn-ea"/>
                <a:cs typeface="+mn-cs"/>
              </a:rPr>
              <a:t>. </a:t>
            </a:r>
            <a:r>
              <a:rPr lang="ko-KR" altLang="en-US" sz="1200" b="0" i="0" kern="1200" dirty="0" err="1" smtClean="0">
                <a:solidFill>
                  <a:schemeClr val="tx1"/>
                </a:solidFill>
                <a:latin typeface="+mn-lt"/>
                <a:ea typeface="+mn-ea"/>
                <a:cs typeface="+mn-cs"/>
              </a:rPr>
              <a:t>딥러닝은</a:t>
            </a:r>
            <a:r>
              <a:rPr lang="ko-KR" altLang="en-US" sz="1200" b="0" i="0" kern="1200" dirty="0" smtClean="0">
                <a:solidFill>
                  <a:schemeClr val="tx1"/>
                </a:solidFill>
                <a:latin typeface="+mn-lt"/>
                <a:ea typeface="+mn-ea"/>
                <a:cs typeface="+mn-cs"/>
              </a:rPr>
              <a:t> 이 과제를 선 긋고 왜곡하고 합하고를 반복하며 </a:t>
            </a:r>
            <a:r>
              <a:rPr lang="ko-KR" altLang="en-US" sz="1200" b="1" i="0" kern="1200" dirty="0" smtClean="0">
                <a:solidFill>
                  <a:schemeClr val="tx1"/>
                </a:solidFill>
                <a:latin typeface="+mn-lt"/>
                <a:ea typeface="+mn-ea"/>
                <a:cs typeface="+mn-cs"/>
              </a:rPr>
              <a:t>복잡한 공간 속에서의 최적의 </a:t>
            </a:r>
            <a:r>
              <a:rPr lang="ko-KR" altLang="en-US" sz="1200" b="1" i="0" kern="1200" dirty="0" err="1" smtClean="0">
                <a:solidFill>
                  <a:schemeClr val="tx1"/>
                </a:solidFill>
                <a:latin typeface="+mn-lt"/>
                <a:ea typeface="+mn-ea"/>
                <a:cs typeface="+mn-cs"/>
              </a:rPr>
              <a:t>구분선</a:t>
            </a:r>
            <a:r>
              <a:rPr lang="ko-KR" altLang="en-US" sz="1200" b="0" i="0" kern="1200" dirty="0" err="1" smtClean="0">
                <a:solidFill>
                  <a:schemeClr val="tx1"/>
                </a:solidFill>
                <a:latin typeface="+mn-lt"/>
                <a:ea typeface="+mn-ea"/>
                <a:cs typeface="+mn-cs"/>
              </a:rPr>
              <a:t>을</a:t>
            </a:r>
            <a:r>
              <a:rPr lang="ko-KR" altLang="en-US" sz="1200" b="0" i="0" kern="1200" dirty="0" smtClean="0">
                <a:solidFill>
                  <a:schemeClr val="tx1"/>
                </a:solidFill>
                <a:latin typeface="+mn-lt"/>
                <a:ea typeface="+mn-ea"/>
                <a:cs typeface="+mn-cs"/>
              </a:rPr>
              <a:t> 만들어 내는 목적</a:t>
            </a:r>
            <a:endParaRPr lang="en-US" altLang="ko-KR" sz="1200" b="0" i="0" kern="1200" dirty="0" smtClean="0">
              <a:solidFill>
                <a:schemeClr val="tx1"/>
              </a:solidFill>
              <a:latin typeface="+mn-lt"/>
              <a:ea typeface="+mn-ea"/>
              <a:cs typeface="+mn-cs"/>
            </a:endParaRPr>
          </a:p>
          <a:p>
            <a:endParaRPr lang="en-US" altLang="ko-KR" sz="1200" b="0" i="0" kern="1200" dirty="0" smtClean="0">
              <a:solidFill>
                <a:schemeClr val="tx1"/>
              </a:solidFill>
              <a:latin typeface="+mn-lt"/>
              <a:ea typeface="+mn-ea"/>
              <a:cs typeface="+mn-cs"/>
            </a:endParaRPr>
          </a:p>
          <a:p>
            <a:r>
              <a:rPr lang="ko-KR" altLang="en-US" sz="1200" b="0" i="0" kern="1200" dirty="0" err="1" smtClean="0">
                <a:solidFill>
                  <a:schemeClr val="tx1"/>
                </a:solidFill>
                <a:latin typeface="+mn-lt"/>
                <a:ea typeface="+mn-ea"/>
                <a:cs typeface="+mn-cs"/>
              </a:rPr>
              <a:t>딥러닝은</a:t>
            </a:r>
            <a:r>
              <a:rPr lang="ko-KR" altLang="en-US" sz="1200" b="1" i="0" kern="1200" dirty="0" err="1" smtClean="0">
                <a:solidFill>
                  <a:schemeClr val="tx1"/>
                </a:solidFill>
                <a:latin typeface="+mn-lt"/>
                <a:ea typeface="+mn-ea"/>
                <a:cs typeface="+mn-cs"/>
              </a:rPr>
              <a:t>아주</a:t>
            </a:r>
            <a:r>
              <a:rPr lang="ko-KR" altLang="en-US" sz="1200" b="1" i="0" kern="1200" dirty="0" smtClean="0">
                <a:solidFill>
                  <a:schemeClr val="tx1"/>
                </a:solidFill>
                <a:latin typeface="+mn-lt"/>
                <a:ea typeface="+mn-ea"/>
                <a:cs typeface="+mn-cs"/>
              </a:rPr>
              <a:t> 많은 데이터</a:t>
            </a:r>
            <a:r>
              <a:rPr lang="ko-KR" altLang="en-US" sz="1200" b="0" i="0" kern="1200" dirty="0" smtClean="0">
                <a:solidFill>
                  <a:schemeClr val="tx1"/>
                </a:solidFill>
                <a:latin typeface="+mn-lt"/>
                <a:ea typeface="+mn-ea"/>
                <a:cs typeface="+mn-cs"/>
              </a:rPr>
              <a:t>와 </a:t>
            </a:r>
            <a:r>
              <a:rPr lang="ko-KR" altLang="en-US" sz="1200" b="1" i="0" kern="1200" dirty="0" smtClean="0">
                <a:solidFill>
                  <a:schemeClr val="tx1"/>
                </a:solidFill>
                <a:latin typeface="+mn-lt"/>
                <a:ea typeface="+mn-ea"/>
                <a:cs typeface="+mn-cs"/>
              </a:rPr>
              <a:t>아주 오랜 시간의 최적화</a:t>
            </a:r>
            <a:r>
              <a:rPr lang="ko-KR" altLang="en-US" sz="1200" b="0" i="0" kern="1200" dirty="0" smtClean="0">
                <a:solidFill>
                  <a:schemeClr val="tx1"/>
                </a:solidFill>
                <a:latin typeface="+mn-lt"/>
                <a:ea typeface="+mn-ea"/>
                <a:cs typeface="+mn-cs"/>
              </a:rPr>
              <a:t>를 통해 데이터를 학습</a:t>
            </a:r>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37</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John Hopfield of Caltech presented a paper to the National Academy of Sciences. His approach was to create more useful machines by using bidirectional lines. Previously, the connections between neurons was only one </a:t>
            </a:r>
            <a:r>
              <a:rPr lang="en-US" altLang="ko-KR" dirty="0" err="1" smtClean="0"/>
              <a:t>way.That</a:t>
            </a:r>
            <a:r>
              <a:rPr lang="en-US" altLang="ko-KR" dirty="0" smtClean="0"/>
              <a:t> same year, Reilly and Cooper used a "Hybrid network" with multiple layers, each layer using a different problem-solving strategy.</a:t>
            </a:r>
          </a:p>
          <a:p>
            <a:r>
              <a:rPr lang="en-US" altLang="ko-KR" dirty="0" smtClean="0"/>
              <a:t>there was a joint US-Japan conference on Cooperative/Competitive Neural Networks. Japan announced a new Fifth Generation effort on neural networks, and US papers generated worry that the US could be left behind in the field. (Fifth generation computing involves artificial intelligence. First generation used switches and wires, second generation used the </a:t>
            </a:r>
            <a:r>
              <a:rPr lang="en-US" altLang="ko-KR" dirty="0" err="1" smtClean="0"/>
              <a:t>transister</a:t>
            </a:r>
            <a:r>
              <a:rPr lang="en-US" altLang="ko-KR" dirty="0" smtClean="0"/>
              <a:t>, third state used solid-state technology like integrated circuits and higher level programming languages, and the fourth generation is code generators.) As a result, there was more funding and thus more research in the field.</a:t>
            </a:r>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39</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컴퓨터가 없을 때 어떻게 </a:t>
            </a:r>
            <a:r>
              <a:rPr lang="en-US" altLang="ko-KR" sz="1200" b="0" i="0" kern="1200" dirty="0" smtClean="0">
                <a:solidFill>
                  <a:schemeClr val="tx1"/>
                </a:solidFill>
                <a:latin typeface="+mn-lt"/>
                <a:ea typeface="+mn-ea"/>
                <a:cs typeface="+mn-cs"/>
              </a:rPr>
              <a:t>Neural Net</a:t>
            </a:r>
            <a:r>
              <a:rPr lang="ko-KR" altLang="en-US" sz="1200" b="0" i="0" kern="1200" dirty="0" smtClean="0">
                <a:solidFill>
                  <a:schemeClr val="tx1"/>
                </a:solidFill>
                <a:latin typeface="+mn-lt"/>
                <a:ea typeface="+mn-ea"/>
                <a:cs typeface="+mn-cs"/>
              </a:rPr>
              <a:t>을 설명했을까</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뇌에 염색을 통해 그들의 구조를 분석하려 했다는 것과 컴퓨터 구조 </a:t>
            </a:r>
            <a:r>
              <a:rPr lang="ko-KR" altLang="en-US" sz="1200" b="0" i="0" kern="1200" dirty="0" err="1" smtClean="0">
                <a:solidFill>
                  <a:schemeClr val="tx1"/>
                </a:solidFill>
                <a:latin typeface="+mn-lt"/>
                <a:ea typeface="+mn-ea"/>
                <a:cs typeface="+mn-cs"/>
              </a:rPr>
              <a:t>회로도를</a:t>
            </a:r>
            <a:r>
              <a:rPr lang="ko-KR" altLang="en-US" sz="1200" b="0" i="0" kern="1200" dirty="0" smtClean="0">
                <a:solidFill>
                  <a:schemeClr val="tx1"/>
                </a:solidFill>
                <a:latin typeface="+mn-lt"/>
                <a:ea typeface="+mn-ea"/>
                <a:cs typeface="+mn-cs"/>
              </a:rPr>
              <a:t> 통해서 했다는 것을 알게 되었습니다</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그럼 아무것도 없었던 더 이전에는 어떻게 증명했을까</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동물에 대한 행동과 학습 </a:t>
            </a:r>
            <a:r>
              <a:rPr lang="ko-KR" altLang="en-US" sz="1200" b="0" i="0" kern="1200" dirty="0" err="1" smtClean="0">
                <a:solidFill>
                  <a:schemeClr val="tx1"/>
                </a:solidFill>
                <a:latin typeface="+mn-lt"/>
                <a:ea typeface="+mn-ea"/>
                <a:cs typeface="+mn-cs"/>
              </a:rPr>
              <a:t>능력등을</a:t>
            </a:r>
            <a:r>
              <a:rPr lang="ko-KR" altLang="en-US" sz="1200" b="0" i="0" kern="1200" dirty="0" smtClean="0">
                <a:solidFill>
                  <a:schemeClr val="tx1"/>
                </a:solidFill>
                <a:latin typeface="+mn-lt"/>
                <a:ea typeface="+mn-ea"/>
                <a:cs typeface="+mn-cs"/>
              </a:rPr>
              <a:t> </a:t>
            </a:r>
            <a:r>
              <a:rPr lang="ko-KR" altLang="en-US" sz="1200" b="0" i="0" kern="1200" dirty="0" err="1" smtClean="0">
                <a:solidFill>
                  <a:schemeClr val="tx1"/>
                </a:solidFill>
                <a:latin typeface="+mn-lt"/>
                <a:ea typeface="+mn-ea"/>
                <a:cs typeface="+mn-cs"/>
              </a:rPr>
              <a:t>행태학</a:t>
            </a:r>
            <a:r>
              <a:rPr lang="ko-KR" altLang="en-US" sz="1200" b="0" i="0" kern="1200" dirty="0" smtClean="0">
                <a:solidFill>
                  <a:schemeClr val="tx1"/>
                </a:solidFill>
                <a:latin typeface="+mn-lt"/>
                <a:ea typeface="+mn-ea"/>
                <a:cs typeface="+mn-cs"/>
              </a:rPr>
              <a:t> 연구를 통해 검증할 수 있었습니다</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이런 것들을 어떻게 엮을 수 있었을까요</a:t>
            </a:r>
            <a:r>
              <a:rPr lang="en-US" altLang="ko-KR" sz="1200" b="0" i="0" kern="1200" dirty="0" smtClean="0">
                <a:solidFill>
                  <a:schemeClr val="tx1"/>
                </a:solidFill>
                <a:latin typeface="+mn-lt"/>
                <a:ea typeface="+mn-ea"/>
                <a:cs typeface="+mn-cs"/>
              </a:rPr>
              <a:t>?</a:t>
            </a:r>
            <a:br>
              <a:rPr lang="en-US" altLang="ko-KR" sz="1200" b="0" i="0" kern="1200" dirty="0" smtClean="0">
                <a:solidFill>
                  <a:schemeClr val="tx1"/>
                </a:solidFill>
                <a:latin typeface="+mn-lt"/>
                <a:ea typeface="+mn-ea"/>
                <a:cs typeface="+mn-cs"/>
              </a:rPr>
            </a:br>
            <a:r>
              <a:rPr lang="ko-KR" altLang="en-US" sz="1200" b="0" i="0" kern="1200" dirty="0" smtClean="0">
                <a:solidFill>
                  <a:schemeClr val="tx1"/>
                </a:solidFill>
                <a:latin typeface="+mn-lt"/>
                <a:ea typeface="+mn-ea"/>
                <a:cs typeface="+mn-cs"/>
              </a:rPr>
              <a:t>과연 인간의 </a:t>
            </a:r>
            <a:r>
              <a:rPr lang="ko-KR" altLang="en-US" sz="1200" b="0" i="0" kern="1200" dirty="0" err="1" smtClean="0">
                <a:solidFill>
                  <a:schemeClr val="tx1"/>
                </a:solidFill>
                <a:latin typeface="+mn-lt"/>
                <a:ea typeface="+mn-ea"/>
                <a:cs typeface="+mn-cs"/>
              </a:rPr>
              <a:t>뇌구조를</a:t>
            </a:r>
            <a:r>
              <a:rPr lang="ko-KR" altLang="en-US" sz="1200" b="0" i="0" kern="1200" dirty="0" smtClean="0">
                <a:solidFill>
                  <a:schemeClr val="tx1"/>
                </a:solidFill>
                <a:latin typeface="+mn-lt"/>
                <a:ea typeface="+mn-ea"/>
                <a:cs typeface="+mn-cs"/>
              </a:rPr>
              <a:t> 코드화 하는 것이 가능할까요</a:t>
            </a:r>
            <a:r>
              <a:rPr lang="en-US" altLang="ko-KR" sz="1200" b="0" i="0" kern="1200" dirty="0" smtClean="0">
                <a:solidFill>
                  <a:schemeClr val="tx1"/>
                </a:solidFill>
                <a:latin typeface="+mn-lt"/>
                <a:ea typeface="+mn-ea"/>
                <a:cs typeface="+mn-cs"/>
              </a:rPr>
              <a:t>?</a:t>
            </a:r>
            <a:br>
              <a:rPr lang="en-US" altLang="ko-KR" sz="1200" b="0" i="0" kern="1200" dirty="0" smtClean="0">
                <a:solidFill>
                  <a:schemeClr val="tx1"/>
                </a:solidFill>
                <a:latin typeface="+mn-lt"/>
                <a:ea typeface="+mn-ea"/>
                <a:cs typeface="+mn-cs"/>
              </a:rPr>
            </a:br>
            <a:r>
              <a:rPr lang="ko-KR" altLang="en-US" sz="1200" b="0" i="0" kern="1200" dirty="0" smtClean="0">
                <a:solidFill>
                  <a:schemeClr val="tx1"/>
                </a:solidFill>
                <a:latin typeface="+mn-lt"/>
                <a:ea typeface="+mn-ea"/>
                <a:cs typeface="+mn-cs"/>
              </a:rPr>
              <a:t>금일 세미나를 통해서 위 물음에 대한 답을 찾는 여정에 동참해 보시겠습니까</a:t>
            </a:r>
            <a:r>
              <a:rPr lang="en-US" altLang="ko-KR" sz="1200" b="0" i="0" kern="1200" dirty="0" smtClean="0">
                <a:solidFill>
                  <a:schemeClr val="tx1"/>
                </a:solidFill>
                <a:latin typeface="+mn-lt"/>
                <a:ea typeface="+mn-ea"/>
                <a:cs typeface="+mn-cs"/>
              </a:rPr>
              <a:t>?</a:t>
            </a:r>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2</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a:t>
            </a:r>
            <a:r>
              <a:rPr lang="ko-KR" altLang="en-US" dirty="0" smtClean="0"/>
              <a:t>그들의 관계의 몸과 마음 </a:t>
            </a:r>
            <a:r>
              <a:rPr lang="ko-KR" altLang="en-US" dirty="0" err="1" smtClean="0"/>
              <a:t>론</a:t>
            </a:r>
            <a:r>
              <a:rPr lang="ko-KR" altLang="en-US" dirty="0" smtClean="0"/>
              <a:t> </a:t>
            </a:r>
            <a:r>
              <a:rPr lang="en-US" altLang="ko-KR" dirty="0" smtClean="0"/>
              <a:t>'</a:t>
            </a:r>
            <a:r>
              <a:rPr lang="ko-KR" altLang="en-US" dirty="0" smtClean="0"/>
              <a:t>이라는 그의 </a:t>
            </a:r>
            <a:r>
              <a:rPr lang="en-US" altLang="ko-KR" dirty="0" smtClean="0"/>
              <a:t>1873 </a:t>
            </a:r>
            <a:r>
              <a:rPr lang="ko-KR" altLang="en-US" dirty="0" smtClean="0"/>
              <a:t>개 중 영국 </a:t>
            </a:r>
            <a:r>
              <a:rPr lang="en-US" altLang="ko-KR" dirty="0" smtClean="0"/>
              <a:t>- </a:t>
            </a:r>
            <a:r>
              <a:rPr lang="ko-KR" altLang="en-US" dirty="0" smtClean="0"/>
              <a:t>제 </a:t>
            </a:r>
            <a:r>
              <a:rPr lang="en-US" altLang="ko-KR" dirty="0" smtClean="0"/>
              <a:t>1 </a:t>
            </a:r>
            <a:r>
              <a:rPr lang="ko-KR" altLang="en-US" dirty="0" smtClean="0"/>
              <a:t>신경망은 </a:t>
            </a:r>
            <a:r>
              <a:rPr lang="ko-KR" altLang="en-US" dirty="0" err="1" smtClean="0"/>
              <a:t>알렉산더</a:t>
            </a:r>
            <a:r>
              <a:rPr lang="ko-KR" altLang="en-US" dirty="0" smtClean="0"/>
              <a:t> 베인 </a:t>
            </a:r>
            <a:r>
              <a:rPr lang="en-US" altLang="ko-KR" dirty="0" smtClean="0"/>
              <a:t>(19031818)</a:t>
            </a:r>
            <a:r>
              <a:rPr lang="ko-KR" altLang="en-US" dirty="0" smtClean="0"/>
              <a:t>에 의해 제시되었다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16</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18</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[Input]</a:t>
            </a:r>
            <a:r>
              <a:rPr lang="ko-KR" altLang="en-US" dirty="0" smtClean="0"/>
              <a:t>수상돌기</a:t>
            </a:r>
            <a:r>
              <a:rPr lang="en-US" altLang="ko-KR" dirty="0" smtClean="0"/>
              <a:t>(</a:t>
            </a:r>
            <a:r>
              <a:rPr lang="en-US" altLang="ko-KR" dirty="0" err="1" smtClean="0"/>
              <a:t>Dendries</a:t>
            </a:r>
            <a:r>
              <a:rPr lang="en-US" altLang="ko-KR" dirty="0" smtClean="0"/>
              <a:t>)</a:t>
            </a:r>
            <a:r>
              <a:rPr lang="ko-KR" altLang="en-US" dirty="0" smtClean="0"/>
              <a:t>는 다른 여러 개의 뉴런에게 화학신호를 받아들인다</a:t>
            </a:r>
            <a:r>
              <a:rPr lang="en-US" altLang="ko-KR" dirty="0" smtClean="0"/>
              <a:t>.</a:t>
            </a:r>
          </a:p>
          <a:p>
            <a:r>
              <a:rPr lang="ko-KR" altLang="en-US" dirty="0" smtClean="0"/>
              <a:t>한 개의</a:t>
            </a:r>
            <a:r>
              <a:rPr lang="en-US" altLang="ko-KR" dirty="0" smtClean="0"/>
              <a:t> </a:t>
            </a:r>
            <a:r>
              <a:rPr lang="ko-KR" altLang="en-US" dirty="0" smtClean="0"/>
              <a:t>뉴런은 수상돌기를 통해서 만 개에서 </a:t>
            </a:r>
            <a:r>
              <a:rPr lang="en-US" altLang="ko-KR" dirty="0" smtClean="0"/>
              <a:t>10</a:t>
            </a:r>
            <a:r>
              <a:rPr lang="ko-KR" altLang="en-US" dirty="0" smtClean="0"/>
              <a:t>만개 정도의 다른 뉴런과 연결되어 있다</a:t>
            </a:r>
            <a:r>
              <a:rPr lang="en-US" altLang="ko-KR" dirty="0" smtClean="0"/>
              <a:t>.</a:t>
            </a:r>
          </a:p>
          <a:p>
            <a:r>
              <a:rPr lang="ko-KR" altLang="en-US" dirty="0" smtClean="0"/>
              <a:t>각 연결부의 화학신호의 강도</a:t>
            </a:r>
            <a:r>
              <a:rPr lang="en-US" altLang="ko-KR" dirty="0" smtClean="0"/>
              <a:t>(</a:t>
            </a:r>
            <a:r>
              <a:rPr lang="ko-KR" altLang="en-US" dirty="0" smtClean="0"/>
              <a:t>연결강도</a:t>
            </a:r>
            <a:r>
              <a:rPr lang="en-US" altLang="ko-KR" dirty="0" smtClean="0"/>
              <a:t>)</a:t>
            </a:r>
            <a:r>
              <a:rPr lang="ko-KR" altLang="en-US" dirty="0" smtClean="0"/>
              <a:t>가</a:t>
            </a:r>
            <a:r>
              <a:rPr lang="en-US" altLang="ko-KR" dirty="0" smtClean="0"/>
              <a:t> </a:t>
            </a:r>
            <a:r>
              <a:rPr lang="ko-KR" altLang="en-US" dirty="0" smtClean="0"/>
              <a:t>다르다</a:t>
            </a:r>
            <a:r>
              <a:rPr lang="en-US" altLang="ko-KR" dirty="0" smtClean="0"/>
              <a:t>.</a:t>
            </a:r>
          </a:p>
          <a:p>
            <a:r>
              <a:rPr lang="ko-KR" altLang="en-US" dirty="0" smtClean="0"/>
              <a:t>받아들인 화학신호 강도의 합이 </a:t>
            </a:r>
            <a:r>
              <a:rPr lang="ko-KR" altLang="en-US" dirty="0" err="1" smtClean="0"/>
              <a:t>일정값</a:t>
            </a:r>
            <a:r>
              <a:rPr lang="en-US" altLang="ko-KR" dirty="0" smtClean="0"/>
              <a:t>(</a:t>
            </a:r>
            <a:r>
              <a:rPr lang="ko-KR" altLang="en-US" dirty="0" err="1" smtClean="0"/>
              <a:t>역치</a:t>
            </a:r>
            <a:r>
              <a:rPr lang="en-US" altLang="ko-KR" dirty="0" smtClean="0"/>
              <a:t>) </a:t>
            </a:r>
            <a:r>
              <a:rPr lang="ko-KR" altLang="en-US" dirty="0" smtClean="0"/>
              <a:t>이상이 되면 </a:t>
            </a:r>
            <a:endParaRPr lang="en-US" altLang="ko-KR" dirty="0" smtClean="0"/>
          </a:p>
          <a:p>
            <a:r>
              <a:rPr lang="en-US" altLang="ko-KR" dirty="0" smtClean="0"/>
              <a:t>[Output] </a:t>
            </a:r>
            <a:r>
              <a:rPr lang="ko-KR" altLang="en-US" dirty="0" smtClean="0"/>
              <a:t>축색돌기로 전기신호를 전달한다</a:t>
            </a:r>
            <a:r>
              <a:rPr lang="en-US" altLang="ko-KR" dirty="0" smtClean="0"/>
              <a:t>.</a:t>
            </a:r>
          </a:p>
          <a:p>
            <a:r>
              <a:rPr lang="ko-KR" altLang="en-US" dirty="0" smtClean="0"/>
              <a:t>축색돌기의 전기신호가 다른 뉴런들에게 전달된다</a:t>
            </a:r>
            <a:r>
              <a:rPr lang="en-US" altLang="ko-KR" dirty="0" smtClean="0"/>
              <a:t>.</a:t>
            </a:r>
          </a:p>
          <a:p>
            <a:endParaRPr lang="en-US" altLang="ko-KR" dirty="0" smtClean="0"/>
          </a:p>
          <a:p>
            <a:r>
              <a:rPr lang="ko-KR" altLang="en-US" dirty="0" smtClean="0"/>
              <a:t>뉴런과 뉴런은 시냅스라고 하는 연결부가 있다</a:t>
            </a:r>
            <a:r>
              <a:rPr lang="en-US" altLang="ko-KR" dirty="0" smtClean="0"/>
              <a:t>.</a:t>
            </a:r>
          </a:p>
          <a:p>
            <a:r>
              <a:rPr lang="ko-KR" altLang="en-US" dirty="0" smtClean="0"/>
              <a:t>시냅스는 전기신호를 화학신호로 바꾸어서 전달한다</a:t>
            </a:r>
            <a:r>
              <a:rPr lang="en-US" altLang="ko-KR" dirty="0" smtClean="0"/>
              <a:t>.</a:t>
            </a:r>
          </a:p>
          <a:p>
            <a:r>
              <a:rPr lang="ko-KR" altLang="en-US" dirty="0" smtClean="0"/>
              <a:t>그런데 각 시냅스마다 연결강도가 달라서 이 화학 신호의 강도가 </a:t>
            </a:r>
            <a:r>
              <a:rPr lang="ko-KR" altLang="en-US" dirty="0" err="1" smtClean="0"/>
              <a:t>제각각이다</a:t>
            </a:r>
            <a:r>
              <a:rPr lang="en-US" altLang="ko-KR" dirty="0" smtClean="0"/>
              <a:t>.</a:t>
            </a:r>
          </a:p>
          <a:p>
            <a:endParaRPr lang="en-US" altLang="ko-KR" dirty="0" smtClean="0"/>
          </a:p>
          <a:p>
            <a:r>
              <a:rPr lang="ko-KR" altLang="en-US" sz="1200" b="1" i="0" kern="1200" dirty="0" smtClean="0">
                <a:solidFill>
                  <a:schemeClr val="tx1"/>
                </a:solidFill>
                <a:latin typeface="+mn-lt"/>
                <a:ea typeface="+mn-ea"/>
                <a:cs typeface="+mn-cs"/>
              </a:rPr>
              <a:t>활동 전위</a:t>
            </a:r>
            <a:r>
              <a:rPr lang="ko-KR" altLang="en-US" sz="1200" b="0" i="0" kern="1200" dirty="0" smtClean="0">
                <a:solidFill>
                  <a:schemeClr val="tx1"/>
                </a:solidFill>
                <a:latin typeface="+mn-lt"/>
                <a:ea typeface="+mn-ea"/>
                <a:cs typeface="+mn-cs"/>
              </a:rPr>
              <a:t> </a:t>
            </a:r>
            <a:r>
              <a:rPr lang="en-US" altLang="ko-KR" sz="1200" b="0" i="0" kern="1200" dirty="0" smtClean="0">
                <a:solidFill>
                  <a:schemeClr val="tx1"/>
                </a:solidFill>
                <a:latin typeface="+mn-lt"/>
                <a:ea typeface="+mn-ea"/>
                <a:cs typeface="+mn-cs"/>
              </a:rPr>
              <a:t>(action potential, </a:t>
            </a:r>
            <a:r>
              <a:rPr lang="ko-KR" altLang="en-US" sz="1200" b="0" i="0" kern="1200" dirty="0" smtClean="0">
                <a:solidFill>
                  <a:schemeClr val="tx1"/>
                </a:solidFill>
                <a:latin typeface="+mn-lt"/>
                <a:ea typeface="+mn-ea"/>
                <a:cs typeface="+mn-cs"/>
              </a:rPr>
              <a:t>活動電位</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는 근육</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신경 등 </a:t>
            </a:r>
            <a:r>
              <a:rPr lang="ko-KR" altLang="en-US" sz="1200" b="0" i="0" kern="1200" dirty="0" err="1" smtClean="0">
                <a:solidFill>
                  <a:schemeClr val="tx1"/>
                </a:solidFill>
                <a:latin typeface="+mn-lt"/>
                <a:ea typeface="+mn-ea"/>
                <a:cs typeface="+mn-cs"/>
              </a:rPr>
              <a:t>흥분성</a:t>
            </a:r>
            <a:r>
              <a:rPr lang="ko-KR" altLang="en-US" sz="1200" b="0" i="0" kern="1200" dirty="0" smtClean="0">
                <a:solidFill>
                  <a:schemeClr val="tx1"/>
                </a:solidFill>
                <a:latin typeface="+mn-lt"/>
                <a:ea typeface="+mn-ea"/>
                <a:cs typeface="+mn-cs"/>
              </a:rPr>
              <a:t> 세포의 흥분에 의한 </a:t>
            </a:r>
            <a:r>
              <a:rPr lang="ko-KR" altLang="en-US" sz="1200" b="0" i="0" u="none" strike="noStrike" kern="1200" dirty="0" smtClean="0">
                <a:solidFill>
                  <a:schemeClr val="tx1"/>
                </a:solidFill>
                <a:latin typeface="+mn-lt"/>
                <a:ea typeface="+mn-ea"/>
                <a:cs typeface="+mn-cs"/>
                <a:hlinkClick r:id="rId3" tooltip="세포막"/>
              </a:rPr>
              <a:t>세포막</a:t>
            </a:r>
            <a:r>
              <a:rPr lang="ko-KR" altLang="en-US" sz="1200" b="0" i="0" kern="1200" dirty="0" smtClean="0">
                <a:solidFill>
                  <a:schemeClr val="tx1"/>
                </a:solidFill>
                <a:latin typeface="+mn-lt"/>
                <a:ea typeface="+mn-ea"/>
                <a:cs typeface="+mn-cs"/>
              </a:rPr>
              <a:t>의 일시적인 </a:t>
            </a:r>
            <a:r>
              <a:rPr lang="ko-KR" altLang="en-US" sz="1200" b="0" i="0" u="none" strike="noStrike" kern="1200" dirty="0" smtClean="0">
                <a:solidFill>
                  <a:schemeClr val="tx1"/>
                </a:solidFill>
                <a:latin typeface="+mn-lt"/>
                <a:ea typeface="+mn-ea"/>
                <a:cs typeface="+mn-cs"/>
                <a:hlinkClick r:id="rId4" tooltip="전위"/>
              </a:rPr>
              <a:t>전위</a:t>
            </a:r>
            <a:r>
              <a:rPr lang="ko-KR" altLang="en-US" sz="1200" b="0" i="0" kern="1200" dirty="0" smtClean="0">
                <a:solidFill>
                  <a:schemeClr val="tx1"/>
                </a:solidFill>
                <a:latin typeface="+mn-lt"/>
                <a:ea typeface="+mn-ea"/>
                <a:cs typeface="+mn-cs"/>
              </a:rPr>
              <a:t>변화를 가리키며 동작전위</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動作電位</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라고도 한다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세포막에 존재하는 나트륨</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칼륨 등의 여러 이온 펌프의 활동에 의해 세포 안팎의 이온 조성은 차이가 있는데</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이러한 이온 </a:t>
            </a:r>
            <a:r>
              <a:rPr lang="ko-KR" altLang="en-US" sz="1200" b="0" i="0" kern="1200" dirty="0" err="1" smtClean="0">
                <a:solidFill>
                  <a:schemeClr val="tx1"/>
                </a:solidFill>
                <a:latin typeface="+mn-lt"/>
                <a:ea typeface="+mn-ea"/>
                <a:cs typeface="+mn-cs"/>
              </a:rPr>
              <a:t>조성차로</a:t>
            </a:r>
            <a:r>
              <a:rPr lang="ko-KR" altLang="en-US" sz="1200" b="0" i="0" kern="1200" dirty="0" smtClean="0">
                <a:solidFill>
                  <a:schemeClr val="tx1"/>
                </a:solidFill>
                <a:latin typeface="+mn-lt"/>
                <a:ea typeface="+mn-ea"/>
                <a:cs typeface="+mn-cs"/>
              </a:rPr>
              <a:t> 세포막 안쪽이 </a:t>
            </a:r>
            <a:r>
              <a:rPr lang="en-US" altLang="ko-KR" sz="1200" b="0" i="0" kern="1200" dirty="0" smtClean="0">
                <a:solidFill>
                  <a:schemeClr val="tx1"/>
                </a:solidFill>
                <a:latin typeface="+mn-lt"/>
                <a:ea typeface="+mn-ea"/>
                <a:cs typeface="+mn-cs"/>
              </a:rPr>
              <a:t>60∼90 mV</a:t>
            </a:r>
            <a:r>
              <a:rPr lang="ko-KR" altLang="en-US" sz="1200" b="0" i="0" kern="1200" dirty="0" smtClean="0">
                <a:solidFill>
                  <a:schemeClr val="tx1"/>
                </a:solidFill>
                <a:latin typeface="+mn-lt"/>
                <a:ea typeface="+mn-ea"/>
                <a:cs typeface="+mn-cs"/>
              </a:rPr>
              <a:t>의 음전위</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정지전위</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를 나타낸다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신경</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근육 등의 </a:t>
            </a:r>
            <a:r>
              <a:rPr lang="ko-KR" altLang="en-US" sz="1200" b="0" i="0" kern="1200" dirty="0" err="1" smtClean="0">
                <a:solidFill>
                  <a:schemeClr val="tx1"/>
                </a:solidFill>
                <a:latin typeface="+mn-lt"/>
                <a:ea typeface="+mn-ea"/>
                <a:cs typeface="+mn-cs"/>
              </a:rPr>
              <a:t>흥분성</a:t>
            </a:r>
            <a:r>
              <a:rPr lang="ko-KR" altLang="en-US" sz="1200" b="0" i="0" kern="1200" dirty="0" smtClean="0">
                <a:solidFill>
                  <a:schemeClr val="tx1"/>
                </a:solidFill>
                <a:latin typeface="+mn-lt"/>
                <a:ea typeface="+mn-ea"/>
                <a:cs typeface="+mn-cs"/>
              </a:rPr>
              <a:t> 세포가 흥분하면 세포막 안팎의 극성</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極性</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이 바뀌어 세포내가 </a:t>
            </a:r>
            <a:r>
              <a:rPr lang="en-US" altLang="ko-KR" sz="1200" b="0" i="0" kern="1200" dirty="0" smtClean="0">
                <a:solidFill>
                  <a:schemeClr val="tx1"/>
                </a:solidFill>
                <a:latin typeface="+mn-lt"/>
                <a:ea typeface="+mn-ea"/>
                <a:cs typeface="+mn-cs"/>
              </a:rPr>
              <a:t>30∼40 mV</a:t>
            </a:r>
            <a:r>
              <a:rPr lang="ko-KR" altLang="en-US" sz="1200" b="0" i="0" kern="1200" dirty="0" smtClean="0">
                <a:solidFill>
                  <a:schemeClr val="tx1"/>
                </a:solidFill>
                <a:latin typeface="+mn-lt"/>
                <a:ea typeface="+mn-ea"/>
                <a:cs typeface="+mn-cs"/>
              </a:rPr>
              <a:t>의 양전위로 전위된다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 전위변화는 몇 밀리초</a:t>
            </a:r>
            <a:r>
              <a:rPr lang="en-US" altLang="ko-KR" sz="1200" b="0" i="0" kern="1200" dirty="0" smtClean="0">
                <a:solidFill>
                  <a:schemeClr val="tx1"/>
                </a:solidFill>
                <a:latin typeface="+mn-lt"/>
                <a:ea typeface="+mn-ea"/>
                <a:cs typeface="+mn-cs"/>
              </a:rPr>
              <a:t>(ms) </a:t>
            </a:r>
            <a:r>
              <a:rPr lang="ko-KR" altLang="en-US" sz="1200" b="0" i="0" kern="1200" dirty="0" smtClean="0">
                <a:solidFill>
                  <a:schemeClr val="tx1"/>
                </a:solidFill>
                <a:latin typeface="+mn-lt"/>
                <a:ea typeface="+mn-ea"/>
                <a:cs typeface="+mn-cs"/>
              </a:rPr>
              <a:t>정도의 빠른 시간 안에 회복되므로 스파이크 전위</a:t>
            </a:r>
            <a:r>
              <a:rPr lang="en-US" altLang="ko-KR" sz="1200" b="0" i="0" kern="1200" dirty="0" smtClean="0">
                <a:solidFill>
                  <a:schemeClr val="tx1"/>
                </a:solidFill>
                <a:latin typeface="+mn-lt"/>
                <a:ea typeface="+mn-ea"/>
                <a:cs typeface="+mn-cs"/>
              </a:rPr>
              <a:t>(spike potential)</a:t>
            </a:r>
            <a:r>
              <a:rPr lang="ko-KR" altLang="en-US" sz="1200" b="0" i="0" kern="1200" dirty="0" smtClean="0">
                <a:solidFill>
                  <a:schemeClr val="tx1"/>
                </a:solidFill>
                <a:latin typeface="+mn-lt"/>
                <a:ea typeface="+mn-ea"/>
                <a:cs typeface="+mn-cs"/>
              </a:rPr>
              <a:t>라고도 하며</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회복기에 보이는 느린 변화인 </a:t>
            </a:r>
            <a:r>
              <a:rPr lang="ko-KR" altLang="en-US" sz="1200" b="0" i="0" kern="1200" dirty="0" err="1" smtClean="0">
                <a:solidFill>
                  <a:schemeClr val="tx1"/>
                </a:solidFill>
                <a:latin typeface="+mn-lt"/>
                <a:ea typeface="+mn-ea"/>
                <a:cs typeface="+mn-cs"/>
              </a:rPr>
              <a:t>후전위</a:t>
            </a:r>
            <a:r>
              <a:rPr lang="en-US" altLang="ko-KR" sz="1200" b="0" i="0" kern="1200" dirty="0" smtClean="0">
                <a:solidFill>
                  <a:schemeClr val="tx1"/>
                </a:solidFill>
                <a:latin typeface="+mn-lt"/>
                <a:ea typeface="+mn-ea"/>
                <a:cs typeface="+mn-cs"/>
              </a:rPr>
              <a:t>(after potential)</a:t>
            </a:r>
            <a:r>
              <a:rPr lang="ko-KR" altLang="en-US" sz="1200" b="0" i="0" kern="1200" dirty="0" smtClean="0">
                <a:solidFill>
                  <a:schemeClr val="tx1"/>
                </a:solidFill>
                <a:latin typeface="+mn-lt"/>
                <a:ea typeface="+mn-ea"/>
                <a:cs typeface="+mn-cs"/>
              </a:rPr>
              <a:t>와 구별된다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 전위변화에 따라 국소전류가 발생하여 </a:t>
            </a:r>
            <a:r>
              <a:rPr lang="en-US" altLang="ko-KR" sz="1200" b="0" i="0" kern="1200" dirty="0" smtClean="0">
                <a:solidFill>
                  <a:schemeClr val="tx1"/>
                </a:solidFill>
                <a:latin typeface="+mn-lt"/>
                <a:ea typeface="+mn-ea"/>
                <a:cs typeface="+mn-cs"/>
              </a:rPr>
              <a:t>1∼100m/s</a:t>
            </a:r>
            <a:r>
              <a:rPr lang="ko-KR" altLang="en-US" sz="1200" b="0" i="0" kern="1200" dirty="0" smtClean="0">
                <a:solidFill>
                  <a:schemeClr val="tx1"/>
                </a:solidFill>
                <a:latin typeface="+mn-lt"/>
                <a:ea typeface="+mn-ea"/>
                <a:cs typeface="+mn-cs"/>
              </a:rPr>
              <a:t>의 속도로 흥분이 전달된다</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이 전위변화를 </a:t>
            </a:r>
            <a:r>
              <a:rPr lang="ko-KR" altLang="en-US" sz="1200" b="0" i="0" u="none" strike="noStrike" kern="1200" dirty="0" smtClean="0">
                <a:solidFill>
                  <a:schemeClr val="tx1"/>
                </a:solidFill>
                <a:latin typeface="+mn-lt"/>
                <a:ea typeface="+mn-ea"/>
                <a:cs typeface="+mn-cs"/>
                <a:hlinkClick r:id="rId5" tooltip="율리우스 베른슈타인 (없는 문서)"/>
              </a:rPr>
              <a:t>율리우스 </a:t>
            </a:r>
            <a:r>
              <a:rPr lang="ko-KR" altLang="en-US" sz="1200" b="0" i="0" u="none" strike="noStrike" kern="1200" dirty="0" err="1" smtClean="0">
                <a:solidFill>
                  <a:schemeClr val="tx1"/>
                </a:solidFill>
                <a:latin typeface="+mn-lt"/>
                <a:ea typeface="+mn-ea"/>
                <a:cs typeface="+mn-cs"/>
                <a:hlinkClick r:id="rId5" tooltip="율리우스 베른슈타인 (없는 문서)"/>
              </a:rPr>
              <a:t>베른슈타인</a:t>
            </a:r>
            <a:r>
              <a:rPr lang="en-US" altLang="ko-KR" sz="1200" b="0" i="0" kern="1200" dirty="0" smtClean="0">
                <a:solidFill>
                  <a:schemeClr val="tx1"/>
                </a:solidFill>
                <a:latin typeface="+mn-lt"/>
                <a:ea typeface="+mn-ea"/>
                <a:cs typeface="+mn-cs"/>
              </a:rPr>
              <a:t>(Julius Bernstein)</a:t>
            </a:r>
            <a:r>
              <a:rPr lang="ko-KR" altLang="en-US" sz="1200" b="0" i="0" kern="1200" dirty="0" smtClean="0">
                <a:solidFill>
                  <a:schemeClr val="tx1"/>
                </a:solidFill>
                <a:latin typeface="+mn-lt"/>
                <a:ea typeface="+mn-ea"/>
                <a:cs typeface="+mn-cs"/>
              </a:rPr>
              <a:t>이 탈분극현상으로 설명하였다</a:t>
            </a:r>
            <a:r>
              <a:rPr lang="en-US" altLang="ko-KR" sz="1200" b="0" i="0" kern="1200" dirty="0" smtClean="0">
                <a:solidFill>
                  <a:schemeClr val="tx1"/>
                </a:solidFill>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21</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LTP(Long Term Potential) : </a:t>
            </a:r>
            <a:r>
              <a:rPr lang="ko-KR" altLang="en-US" dirty="0" smtClean="0"/>
              <a:t>장기 강화</a:t>
            </a:r>
            <a:endParaRPr lang="en-US" altLang="ko-KR" dirty="0" smtClean="0"/>
          </a:p>
          <a:p>
            <a:r>
              <a:rPr lang="ko-KR" altLang="en-US" dirty="0" smtClean="0"/>
              <a:t>신경 경로는 그들이 사용 할 때마다 강화되고 있다는 사실을 지적했다 일</a:t>
            </a:r>
            <a:r>
              <a:rPr lang="en-US" altLang="ko-KR" dirty="0" smtClean="0"/>
              <a:t>, </a:t>
            </a:r>
            <a:r>
              <a:rPr lang="ko-KR" altLang="en-US" dirty="0" smtClean="0"/>
              <a:t>인간이 배우는 방법과 기본적으로 중요한 개념</a:t>
            </a:r>
            <a:r>
              <a:rPr lang="en-US" altLang="ko-KR" dirty="0" smtClean="0"/>
              <a:t>. </a:t>
            </a:r>
            <a:r>
              <a:rPr lang="ko-KR" altLang="en-US" dirty="0" smtClean="0"/>
              <a:t>동시에 </a:t>
            </a:r>
            <a:r>
              <a:rPr lang="en-US" altLang="ko-KR" dirty="0" smtClean="0"/>
              <a:t>2 </a:t>
            </a:r>
            <a:r>
              <a:rPr lang="ko-KR" altLang="en-US" dirty="0" smtClean="0"/>
              <a:t>개의 </a:t>
            </a:r>
            <a:r>
              <a:rPr lang="en-US" altLang="ko-KR" dirty="0" smtClean="0"/>
              <a:t>nerves fire</a:t>
            </a:r>
            <a:r>
              <a:rPr lang="ko-KR" altLang="en-US" dirty="0" smtClean="0"/>
              <a:t>는 그가 주장하고 그들 사이의 연결이 강화되는 경우를 의미한다</a:t>
            </a:r>
            <a:r>
              <a:rPr lang="en-US" altLang="ko-KR" dirty="0" smtClean="0"/>
              <a:t>..</a:t>
            </a:r>
          </a:p>
          <a:p>
            <a:endParaRPr lang="en-US" altLang="ko-KR" dirty="0" smtClean="0"/>
          </a:p>
          <a:p>
            <a:r>
              <a:rPr lang="ko-KR" altLang="en-US" dirty="0" smtClean="0"/>
              <a:t>컴퓨터는 </a:t>
            </a:r>
            <a:r>
              <a:rPr lang="en-US" altLang="ko-KR" dirty="0" smtClean="0"/>
              <a:t>1950 </a:t>
            </a:r>
            <a:r>
              <a:rPr lang="ko-KR" altLang="en-US" dirty="0" smtClean="0"/>
              <a:t>년대에 더 진보 된 바와 같이</a:t>
            </a:r>
            <a:r>
              <a:rPr lang="en-US" altLang="ko-KR" dirty="0" smtClean="0"/>
              <a:t>, </a:t>
            </a:r>
            <a:r>
              <a:rPr lang="ko-KR" altLang="en-US" dirty="0" smtClean="0"/>
              <a:t>그 가상의 신경망을 시뮬레이션 할 수 있었다</a:t>
            </a:r>
            <a:r>
              <a:rPr lang="en-US" altLang="ko-KR" dirty="0" smtClean="0"/>
              <a:t>. </a:t>
            </a:r>
            <a:r>
              <a:rPr lang="ko-KR" altLang="en-US" dirty="0" smtClean="0"/>
              <a:t>이 향한 첫 번째 단계는 </a:t>
            </a:r>
            <a:r>
              <a:rPr lang="en-US" altLang="ko-KR" dirty="0" smtClean="0"/>
              <a:t>IBM</a:t>
            </a:r>
            <a:r>
              <a:rPr lang="ko-KR" altLang="en-US" dirty="0" smtClean="0"/>
              <a:t>이 </a:t>
            </a:r>
            <a:r>
              <a:rPr lang="en-US" altLang="ko-KR" dirty="0" smtClean="0"/>
              <a:t>IBM </a:t>
            </a:r>
            <a:r>
              <a:rPr lang="ko-KR" altLang="en-US" dirty="0" smtClean="0"/>
              <a:t>연구소에서 </a:t>
            </a:r>
            <a:r>
              <a:rPr lang="en-US" altLang="ko-KR" dirty="0" smtClean="0"/>
              <a:t>Nathanial </a:t>
            </a:r>
            <a:r>
              <a:rPr lang="ko-KR" altLang="en-US" dirty="0" err="1" smtClean="0"/>
              <a:t>로체스터에</a:t>
            </a:r>
            <a:r>
              <a:rPr lang="ko-KR" altLang="en-US" dirty="0" smtClean="0"/>
              <a:t> 의해 만들어졌다</a:t>
            </a:r>
            <a:r>
              <a:rPr lang="en-US" altLang="ko-KR" dirty="0" smtClean="0"/>
              <a:t>. </a:t>
            </a:r>
            <a:r>
              <a:rPr lang="ko-KR" altLang="en-US" dirty="0" smtClean="0"/>
              <a:t>불행하게도 첫 번째 시도는 실패하였다</a:t>
            </a:r>
            <a:r>
              <a:rPr lang="en-US" altLang="ko-KR" dirty="0" smtClean="0"/>
              <a:t>.</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22</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 first such </a:t>
            </a:r>
            <a:r>
              <a:rPr lang="en-US" altLang="ko-KR" dirty="0" err="1" smtClean="0"/>
              <a:t>Hebbian</a:t>
            </a:r>
            <a:r>
              <a:rPr lang="en-US" altLang="ko-KR" dirty="0" smtClean="0"/>
              <a:t> inspired network was simulated by Farley and Clark in 1954 on an early digital computer at M.I.T. Their network shown in figure 5 consisted of nodes representing neurons randomly connected with each other by unidirectional lines having </a:t>
            </a:r>
            <a:r>
              <a:rPr lang="en-US" altLang="ko-KR" b="1" dirty="0" smtClean="0">
                <a:solidFill>
                  <a:srgbClr val="FF0000"/>
                </a:solidFill>
              </a:rPr>
              <a:t>multiplication factors (weights)</a:t>
            </a:r>
            <a:r>
              <a:rPr lang="en-US" altLang="ko-KR" dirty="0" smtClean="0"/>
              <a:t>.</a:t>
            </a:r>
            <a:endParaRPr lang="ko-KR" altLang="en-US" dirty="0" smtClean="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25</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The next step was taken in 1956 by N. Rochester and friends using an early IBM Type 701 (2 Kbytes memory) and 704 Electronic Calculator (as computers were often called then) located at the IBM research labs in Poughkeepsie, New York. Instead of connecting the cells randomly overall as did Farley and Clark they organized their cells into a single layer and then randomly connected the cell's outputs back to other cell's inputs</a:t>
            </a:r>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26</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1" dirty="0" err="1" smtClean="0">
                <a:solidFill>
                  <a:srgbClr val="FF0000"/>
                </a:solidFill>
              </a:rPr>
              <a:t>Kohonen</a:t>
            </a:r>
            <a:r>
              <a:rPr lang="en-US" altLang="ko-KR" b="1" dirty="0" smtClean="0">
                <a:solidFill>
                  <a:srgbClr val="FF0000"/>
                </a:solidFill>
              </a:rPr>
              <a:t> and Anderson</a:t>
            </a:r>
            <a:r>
              <a:rPr lang="en-US" altLang="ko-KR" dirty="0" smtClean="0"/>
              <a:t> developed a similar network independently of one another, which we will discuss more about later. They both used matrix mathematics to describe their ideas but did not realize that what they were doing was </a:t>
            </a:r>
            <a:r>
              <a:rPr lang="en-US" altLang="ko-KR" b="1" dirty="0" smtClean="0">
                <a:solidFill>
                  <a:srgbClr val="FF0000"/>
                </a:solidFill>
              </a:rPr>
              <a:t>creating an array of analog ADALINE circuits</a:t>
            </a:r>
            <a:r>
              <a:rPr lang="en-US" altLang="ko-KR" dirty="0" smtClean="0"/>
              <a:t>. The neurons are supposed to activate a set of outputs instead of just one.</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951AE7C1-99F6-49D2-8BBD-918F36FA09FE}" type="slidenum">
              <a:rPr lang="ko-KR" altLang="en-US" smtClean="0"/>
              <a:pPr/>
              <a:t>33</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E4D248A-293D-44E7-B95B-8617C6EAD702}" type="datetimeFigureOut">
              <a:rPr lang="ko-KR" altLang="en-US" smtClean="0"/>
              <a:pPr/>
              <a:t>2015-06-25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6CEA1-16D8-4C25-A932-107C928D850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D248A-293D-44E7-B95B-8617C6EAD702}" type="datetimeFigureOut">
              <a:rPr lang="ko-KR" altLang="en-US" smtClean="0"/>
              <a:pPr/>
              <a:t>2015-06-25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6CEA1-16D8-4C25-A932-107C928D850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youtube.com/watch?v=_luhn7TLfW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youtube.com/watch?v=4BL4BwRuG6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8" Type="http://schemas.openxmlformats.org/officeDocument/2006/relationships/hyperlink" Target="http://ko.wikipedia.org/wiki/%EC%98%A4%ED%86%A0%EB%A7%88%ED%83%80" TargetMode="External"/><Relationship Id="rId13" Type="http://schemas.openxmlformats.org/officeDocument/2006/relationships/hyperlink" Target="http://ko.wikipedia.org/wiki/%EC%9D%B8%EA%B3%B5%EC%A7%80%EB%8A%A5" TargetMode="External"/><Relationship Id="rId18" Type="http://schemas.openxmlformats.org/officeDocument/2006/relationships/hyperlink" Target="http://ko.wikipedia.org/wiki/%EB%8F%99%EC%97%AD%ED%95%99%EA%B3%84" TargetMode="External"/><Relationship Id="rId3" Type="http://schemas.openxmlformats.org/officeDocument/2006/relationships/hyperlink" Target="http://ko.wikipedia.org/wiki/%EA%B8%B0%EA%B3%84" TargetMode="External"/><Relationship Id="rId21" Type="http://schemas.openxmlformats.org/officeDocument/2006/relationships/hyperlink" Target="http://ko.wikipedia.org/w/index.php?title=%EC%88%98%ED%95%99_%EC%B2%B4%EA%B3%84_%EC%9D%B4%EB%A1%A0&amp;action=edit&amp;redlink=1" TargetMode="External"/><Relationship Id="rId7" Type="http://schemas.openxmlformats.org/officeDocument/2006/relationships/hyperlink" Target="http://ko.wikipedia.org/w/index.php?title=%EC%82%AC%ED%9A%8C-%EA%B8%B0%EC%88%A0_%EC%B2%B4%EA%B3%84_%EC%9D%B4%EB%A1%A0&amp;action=edit&amp;redlink=1" TargetMode="External"/><Relationship Id="rId12" Type="http://schemas.openxmlformats.org/officeDocument/2006/relationships/hyperlink" Target="http://ko.wikipedia.org/w/index.php?title=%EC%A0%81%EC%9D%91%EA%B3%84&amp;action=edit&amp;redlink=1" TargetMode="External"/><Relationship Id="rId17" Type="http://schemas.openxmlformats.org/officeDocument/2006/relationships/hyperlink" Target="http://ko.wikipedia.org/w/index.php?title=%EA%B2%B0%EC%A0%95_%EC%A7%80%EC%A7%80_%EC%B2%B4%EA%B3%84&amp;action=edit&amp;redlink=1" TargetMode="External"/><Relationship Id="rId2" Type="http://schemas.openxmlformats.org/officeDocument/2006/relationships/hyperlink" Target="http://ko.wikipedia.org/wiki/%EC%83%9D%EB%AA%85" TargetMode="External"/><Relationship Id="rId16" Type="http://schemas.openxmlformats.org/officeDocument/2006/relationships/hyperlink" Target="http://ko.wikipedia.org/w/index.php?title=%EC%A0%9C%EC%96%B4%EA%B3%84&amp;action=edit&amp;redlink=1" TargetMode="External"/><Relationship Id="rId20" Type="http://schemas.openxmlformats.org/officeDocument/2006/relationships/hyperlink" Target="http://ko.wikipedia.org/wiki/%ED%95%99%EC%8A%B5_%EC%A1%B0%EC%A7%81" TargetMode="External"/><Relationship Id="rId1" Type="http://schemas.openxmlformats.org/officeDocument/2006/relationships/slideLayout" Target="../slideLayouts/slideLayout2.xml"/><Relationship Id="rId6" Type="http://schemas.openxmlformats.org/officeDocument/2006/relationships/hyperlink" Target="http://ko.wikipedia.org/wiki/%EC%A0%9C%EC%96%B4_%EC%9D%B4%EB%A1%A0" TargetMode="External"/><Relationship Id="rId11" Type="http://schemas.openxmlformats.org/officeDocument/2006/relationships/hyperlink" Target="http://en.wikipedia.org/wiki/el:%CE%9A%CF%85%CE%B2%CE%B5%CF%81%CE%BD%CE%AE%CF%84%CE%B7%CF%82" TargetMode="External"/><Relationship Id="rId24" Type="http://schemas.openxmlformats.org/officeDocument/2006/relationships/hyperlink" Target="http://ko.wikipedia.org/wiki/%EC%8B%9C%EC%8A%A4%ED%85%9C_%EA%B3%B5%ED%95%99" TargetMode="External"/><Relationship Id="rId5" Type="http://schemas.openxmlformats.org/officeDocument/2006/relationships/hyperlink" Target="http://ko.wikipedia.org/wiki/%ED%86%B5%EC%8B%A0" TargetMode="External"/><Relationship Id="rId15" Type="http://schemas.openxmlformats.org/officeDocument/2006/relationships/hyperlink" Target="http://ko.wikipedia.org/w/index.php?title=%EB%B3%B5%EC%9E%A1%EC%84%B1_%EC%9D%B4%EB%A1%A0&amp;action=edit&amp;redlink=1" TargetMode="External"/><Relationship Id="rId23" Type="http://schemas.openxmlformats.org/officeDocument/2006/relationships/hyperlink" Target="http://ko.wikipedia.org/wiki/%EC%8B%9C%EB%AE%AC%EB%A0%88%EC%9D%B4%EC%85%98" TargetMode="External"/><Relationship Id="rId10" Type="http://schemas.openxmlformats.org/officeDocument/2006/relationships/hyperlink" Target="http://ko.wikipedia.org/wiki/%EA%B3%A0%EB%8C%80_%EA%B7%B8%EB%A6%AC%EC%8A%A4%EC%96%B4" TargetMode="External"/><Relationship Id="rId19" Type="http://schemas.openxmlformats.org/officeDocument/2006/relationships/hyperlink" Target="http://ko.wikipedia.org/wiki/%EC%A0%95%EB%B3%B4_%EC%9D%B4%EB%A1%A0" TargetMode="External"/><Relationship Id="rId4" Type="http://schemas.openxmlformats.org/officeDocument/2006/relationships/hyperlink" Target="http://ko.wikipedia.org/wiki/%EC%A1%B0%EC%A7%81" TargetMode="External"/><Relationship Id="rId9" Type="http://schemas.openxmlformats.org/officeDocument/2006/relationships/hyperlink" Target="http://ko.wikipedia.org/wiki/%EB%A1%9C%EB%B4%87" TargetMode="External"/><Relationship Id="rId14" Type="http://schemas.openxmlformats.org/officeDocument/2006/relationships/hyperlink" Target="http://ko.wikipedia.org/wiki/%EB%B3%B5%EC%9E%A1%EA%B3%84" TargetMode="External"/><Relationship Id="rId22" Type="http://schemas.openxmlformats.org/officeDocument/2006/relationships/hyperlink" Target="http://ko.wikipedia.org/w/index.php?title=%EB%8F%99%EC%9E%91%EC%97%B0%EA%B5%AC&amp;action=edit&amp;redlink=1"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ko.wikipedia.org/wiki/%EB%9F%AC%EC%8B%9C%EC%95%84" TargetMode="External"/><Relationship Id="rId3" Type="http://schemas.openxmlformats.org/officeDocument/2006/relationships/image" Target="../media/image1.gif"/><Relationship Id="rId7" Type="http://schemas.openxmlformats.org/officeDocument/2006/relationships/hyperlink" Target="https://ko.wikipedia.org/wiki/2%EC%9B%94_27%EC%9D%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ko.wikipedia.org/wiki/1936%EB%85%84" TargetMode="External"/><Relationship Id="rId5" Type="http://schemas.openxmlformats.org/officeDocument/2006/relationships/hyperlink" Target="https://ko.wikipedia.org/wiki/9%EC%9B%94_26%EC%9D%BC" TargetMode="External"/><Relationship Id="rId10" Type="http://schemas.openxmlformats.org/officeDocument/2006/relationships/image" Target="../media/image2.jpeg"/><Relationship Id="rId4" Type="http://schemas.openxmlformats.org/officeDocument/2006/relationships/hyperlink" Target="https://ko.wikipedia.org/wiki/1849%EB%85%84" TargetMode="External"/><Relationship Id="rId9" Type="http://schemas.openxmlformats.org/officeDocument/2006/relationships/hyperlink" Target="https://ko.wikipedia.org/wiki/%EC%83%9D%EB%A6%AC%ED%95%99"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http://ko.wikipedia.org/wiki/%EB%85%BC%EB%A6%AC_%EC%97%B0%EC%82%B0" TargetMode="External"/><Relationship Id="rId2" Type="http://schemas.openxmlformats.org/officeDocument/2006/relationships/hyperlink" Target="http://ko.wikipedia.org/wiki/%EC%88%98%EB%A6%AC_%EB%85%BC%EB%A6%AC%ED%95%99"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colah.github.io/posts/2014-03-NN-Manifolds-Topology/"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sz="3200" dirty="0"/>
              <a:t>Neural Network</a:t>
            </a:r>
            <a:r>
              <a:rPr lang="ko-KR" altLang="ko-KR" sz="3200" dirty="0"/>
              <a:t>의 변천사를 통해 바라본</a:t>
            </a:r>
            <a:r>
              <a:rPr lang="en-US" altLang="ko-KR" sz="3200" dirty="0"/>
              <a:t> </a:t>
            </a:r>
            <a:r>
              <a:rPr lang="ko-KR" altLang="ko-KR" sz="3200" dirty="0"/>
              <a:t/>
            </a:r>
            <a:br>
              <a:rPr lang="ko-KR" altLang="ko-KR" sz="3200" dirty="0"/>
            </a:br>
            <a:r>
              <a:rPr lang="en-US" altLang="ko-KR" sz="3200" dirty="0"/>
              <a:t>R</a:t>
            </a:r>
            <a:r>
              <a:rPr lang="ko-KR" altLang="ko-KR" sz="3200" dirty="0"/>
              <a:t>에서</a:t>
            </a:r>
            <a:r>
              <a:rPr lang="en-US" altLang="ko-KR" sz="3200" dirty="0"/>
              <a:t> Deep Neural Network </a:t>
            </a:r>
            <a:r>
              <a:rPr lang="ko-KR" altLang="ko-KR" sz="3200" dirty="0"/>
              <a:t>활용</a:t>
            </a:r>
            <a:endParaRPr lang="ko-KR" altLang="en-US" sz="3200" dirty="0"/>
          </a:p>
        </p:txBody>
      </p:sp>
      <p:sp>
        <p:nvSpPr>
          <p:cNvPr id="3" name="부제목 2"/>
          <p:cNvSpPr>
            <a:spLocks noGrp="1"/>
          </p:cNvSpPr>
          <p:nvPr>
            <p:ph type="subTitle" idx="1"/>
          </p:nvPr>
        </p:nvSpPr>
        <p:spPr>
          <a:xfrm>
            <a:off x="1371600" y="4941168"/>
            <a:ext cx="6400800" cy="697632"/>
          </a:xfrm>
        </p:spPr>
        <p:txBody>
          <a:bodyPr>
            <a:normAutofit/>
          </a:bodyPr>
          <a:lstStyle/>
          <a:p>
            <a:r>
              <a:rPr lang="en-US" altLang="ko-KR" sz="2400" dirty="0" smtClean="0"/>
              <a:t>Produced by Tae Young Lee</a:t>
            </a:r>
            <a:endParaRPr lang="ko-KR"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237882" y="530019"/>
            <a:ext cx="8654598" cy="580926"/>
          </a:xfrm>
        </p:spPr>
        <p:txBody>
          <a:bodyPr>
            <a:noAutofit/>
          </a:bodyPr>
          <a:lstStyle/>
          <a:p>
            <a:r>
              <a:rPr lang="ko-KR" altLang="en-US" sz="4000" b="1" dirty="0" smtClean="0">
                <a:ln>
                  <a:solidFill>
                    <a:schemeClr val="accent4">
                      <a:lumMod val="50000"/>
                      <a:alpha val="14000"/>
                    </a:schemeClr>
                  </a:solidFill>
                </a:ln>
                <a:solidFill>
                  <a:srgbClr val="1D314E"/>
                </a:solidFill>
              </a:rPr>
              <a:t>우리의 현실</a:t>
            </a:r>
            <a:endParaRPr lang="ko-KR" altLang="en-US" sz="4000" b="1" dirty="0">
              <a:ln>
                <a:solidFill>
                  <a:schemeClr val="accent4">
                    <a:lumMod val="50000"/>
                    <a:alpha val="14000"/>
                  </a:schemeClr>
                </a:solidFill>
              </a:ln>
              <a:solidFill>
                <a:srgbClr val="1D314E"/>
              </a:solidFill>
            </a:endParaRPr>
          </a:p>
        </p:txBody>
      </p:sp>
      <p:pic>
        <p:nvPicPr>
          <p:cNvPr id="39938" name="Picture 2" descr="http://www.amn.kr/imgdata/dj_hinews_asia/201407/2014073015408634.jpg"/>
          <p:cNvPicPr>
            <a:picLocks noChangeAspect="1" noChangeArrowheads="1"/>
          </p:cNvPicPr>
          <p:nvPr/>
        </p:nvPicPr>
        <p:blipFill>
          <a:blip r:embed="rId2" cstate="print"/>
          <a:srcRect/>
          <a:stretch>
            <a:fillRect/>
          </a:stretch>
        </p:blipFill>
        <p:spPr bwMode="auto">
          <a:xfrm>
            <a:off x="395536" y="1556792"/>
            <a:ext cx="4762500" cy="3171826"/>
          </a:xfrm>
          <a:prstGeom prst="rect">
            <a:avLst/>
          </a:prstGeom>
          <a:noFill/>
        </p:spPr>
      </p:pic>
      <p:pic>
        <p:nvPicPr>
          <p:cNvPr id="39940" name="Picture 4" descr="http://res.heraldm.com/content/image/2014/07/30/20140730001353_0.jpg"/>
          <p:cNvPicPr>
            <a:picLocks noChangeAspect="1" noChangeArrowheads="1"/>
          </p:cNvPicPr>
          <p:nvPr/>
        </p:nvPicPr>
        <p:blipFill>
          <a:blip r:embed="rId3" cstate="print"/>
          <a:srcRect/>
          <a:stretch>
            <a:fillRect/>
          </a:stretch>
        </p:blipFill>
        <p:spPr bwMode="auto">
          <a:xfrm>
            <a:off x="4067944" y="3573016"/>
            <a:ext cx="4762500" cy="2686051"/>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Cheetah.jpg">
            <a:hlinkClick r:id="rId2"/>
          </p:cNvPr>
          <p:cNvPicPr>
            <a:picLocks noChangeAspect="1"/>
          </p:cNvPicPr>
          <p:nvPr/>
        </p:nvPicPr>
        <p:blipFill>
          <a:blip r:embed="rId3" cstate="print"/>
          <a:stretch>
            <a:fillRect/>
          </a:stretch>
        </p:blipFill>
        <p:spPr>
          <a:xfrm>
            <a:off x="539552" y="1522106"/>
            <a:ext cx="8086725" cy="4457700"/>
          </a:xfrm>
          <a:prstGeom prst="rect">
            <a:avLst/>
          </a:prstGeom>
        </p:spPr>
      </p:pic>
      <p:sp>
        <p:nvSpPr>
          <p:cNvPr id="6" name="제목 1"/>
          <p:cNvSpPr>
            <a:spLocks noGrp="1"/>
          </p:cNvSpPr>
          <p:nvPr>
            <p:ph type="title"/>
          </p:nvPr>
        </p:nvSpPr>
        <p:spPr>
          <a:xfrm>
            <a:off x="256544"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In America</a:t>
            </a:r>
            <a:endParaRPr lang="ko-KR" altLang="en-US" sz="4000" b="1" dirty="0">
              <a:ln>
                <a:solidFill>
                  <a:schemeClr val="accent4">
                    <a:lumMod val="50000"/>
                    <a:alpha val="14000"/>
                  </a:schemeClr>
                </a:solidFill>
              </a:ln>
              <a:solidFill>
                <a:srgbClr val="1D314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56544"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Recently</a:t>
            </a:r>
            <a:endParaRPr lang="ko-KR" altLang="en-US" sz="4000" b="1" dirty="0">
              <a:ln>
                <a:solidFill>
                  <a:schemeClr val="accent4">
                    <a:lumMod val="50000"/>
                    <a:alpha val="14000"/>
                  </a:schemeClr>
                </a:solidFill>
              </a:ln>
              <a:solidFill>
                <a:srgbClr val="1D314E"/>
              </a:solidFill>
            </a:endParaRPr>
          </a:p>
        </p:txBody>
      </p:sp>
      <p:pic>
        <p:nvPicPr>
          <p:cNvPr id="5" name="그림 4" descr="HUBO.jpg">
            <a:hlinkClick r:id="rId2"/>
          </p:cNvPr>
          <p:cNvPicPr>
            <a:picLocks noChangeAspect="1"/>
          </p:cNvPicPr>
          <p:nvPr/>
        </p:nvPicPr>
        <p:blipFill>
          <a:blip r:embed="rId3" cstate="print"/>
          <a:stretch>
            <a:fillRect/>
          </a:stretch>
        </p:blipFill>
        <p:spPr>
          <a:xfrm>
            <a:off x="557772" y="1484296"/>
            <a:ext cx="8020050" cy="450532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title"/>
          </p:nvPr>
        </p:nvSpPr>
        <p:spPr>
          <a:xfrm>
            <a:off x="256544"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SO</a:t>
            </a:r>
            <a:endParaRPr lang="ko-KR" altLang="en-US" sz="4000" b="1" dirty="0">
              <a:ln>
                <a:solidFill>
                  <a:schemeClr val="accent4">
                    <a:lumMod val="50000"/>
                    <a:alpha val="14000"/>
                  </a:schemeClr>
                </a:solidFill>
              </a:ln>
              <a:solidFill>
                <a:srgbClr val="1D314E"/>
              </a:solidFill>
            </a:endParaRPr>
          </a:p>
        </p:txBody>
      </p:sp>
      <p:pic>
        <p:nvPicPr>
          <p:cNvPr id="24580" name="Picture 4" descr="http://jade.tilab.com/doc/tutorials/jade-jess/agent-environment.gif"/>
          <p:cNvPicPr>
            <a:picLocks noChangeAspect="1" noChangeArrowheads="1"/>
          </p:cNvPicPr>
          <p:nvPr/>
        </p:nvPicPr>
        <p:blipFill>
          <a:blip r:embed="rId2" cstate="print"/>
          <a:srcRect/>
          <a:stretch>
            <a:fillRect/>
          </a:stretch>
        </p:blipFill>
        <p:spPr bwMode="auto">
          <a:xfrm>
            <a:off x="920889" y="1484784"/>
            <a:ext cx="7244735" cy="4032448"/>
          </a:xfrm>
          <a:prstGeom prst="rect">
            <a:avLst/>
          </a:prstGeom>
          <a:noFill/>
        </p:spPr>
      </p:pic>
      <p:sp>
        <p:nvSpPr>
          <p:cNvPr id="6" name="직사각형 5"/>
          <p:cNvSpPr/>
          <p:nvPr/>
        </p:nvSpPr>
        <p:spPr>
          <a:xfrm>
            <a:off x="955575" y="5814633"/>
            <a:ext cx="7560840" cy="369332"/>
          </a:xfrm>
          <a:prstGeom prst="rect">
            <a:avLst/>
          </a:prstGeom>
        </p:spPr>
        <p:txBody>
          <a:bodyPr wrap="square">
            <a:spAutoFit/>
          </a:bodyPr>
          <a:lstStyle/>
          <a:p>
            <a:r>
              <a:rPr lang="en-US" altLang="ko-KR" dirty="0" smtClean="0"/>
              <a:t>http://jade.tilab.com/doc/tutorials/jade-jess/jade_jess.html</a:t>
            </a:r>
            <a:endParaRPr lang="ko-KR"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learntotradethemarket.com/wp-content/uploads/computer_vs_brain.jpg"/>
          <p:cNvPicPr>
            <a:picLocks noChangeAspect="1" noChangeArrowheads="1"/>
          </p:cNvPicPr>
          <p:nvPr/>
        </p:nvPicPr>
        <p:blipFill>
          <a:blip r:embed="rId2" cstate="print"/>
          <a:srcRect/>
          <a:stretch>
            <a:fillRect/>
          </a:stretch>
        </p:blipFill>
        <p:spPr bwMode="auto">
          <a:xfrm rot="10800000">
            <a:off x="2915816" y="1556792"/>
            <a:ext cx="3267075" cy="3810000"/>
          </a:xfrm>
          <a:prstGeom prst="rect">
            <a:avLst/>
          </a:prstGeom>
          <a:noFill/>
        </p:spPr>
      </p:pic>
      <p:sp>
        <p:nvSpPr>
          <p:cNvPr id="7" name="제목 1"/>
          <p:cNvSpPr>
            <a:spLocks noGrp="1"/>
          </p:cNvSpPr>
          <p:nvPr>
            <p:ph type="title"/>
          </p:nvPr>
        </p:nvSpPr>
        <p:spPr>
          <a:xfrm>
            <a:off x="237882" y="532655"/>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(1)</a:t>
            </a:r>
            <a:endParaRPr lang="ko-KR" altLang="en-US" sz="4000" b="1" dirty="0">
              <a:ln>
                <a:solidFill>
                  <a:schemeClr val="accent4">
                    <a:lumMod val="50000"/>
                    <a:alpha val="14000"/>
                  </a:schemeClr>
                </a:solidFill>
              </a:ln>
              <a:solidFill>
                <a:srgbClr val="1D314E"/>
              </a:solidFill>
            </a:endParaRPr>
          </a:p>
        </p:txBody>
      </p:sp>
      <p:sp>
        <p:nvSpPr>
          <p:cNvPr id="9" name="TextBox 8"/>
          <p:cNvSpPr txBox="1"/>
          <p:nvPr/>
        </p:nvSpPr>
        <p:spPr>
          <a:xfrm>
            <a:off x="5998771" y="1991476"/>
            <a:ext cx="2329933" cy="369332"/>
          </a:xfrm>
          <a:prstGeom prst="rect">
            <a:avLst/>
          </a:prstGeom>
          <a:noFill/>
        </p:spPr>
        <p:txBody>
          <a:bodyPr wrap="none" rtlCol="0">
            <a:spAutoFit/>
          </a:bodyPr>
          <a:lstStyle/>
          <a:p>
            <a:r>
              <a:rPr lang="en-US" altLang="ko-KR" b="1" dirty="0" smtClean="0"/>
              <a:t>100</a:t>
            </a:r>
            <a:r>
              <a:rPr lang="ko-KR" altLang="en-US" b="1" dirty="0" err="1" smtClean="0"/>
              <a:t>억개의</a:t>
            </a:r>
            <a:r>
              <a:rPr lang="ko-KR" altLang="en-US" b="1" dirty="0" smtClean="0"/>
              <a:t> </a:t>
            </a:r>
            <a:r>
              <a:rPr lang="en-US" altLang="ko-KR" b="1" dirty="0" smtClean="0"/>
              <a:t>neurons</a:t>
            </a:r>
            <a:r>
              <a:rPr lang="ko-KR" altLang="en-US" b="1" dirty="0" smtClean="0"/>
              <a:t> </a:t>
            </a:r>
            <a:endParaRPr lang="ko-KR" altLang="en-US" b="1" dirty="0"/>
          </a:p>
        </p:txBody>
      </p:sp>
      <p:sp>
        <p:nvSpPr>
          <p:cNvPr id="10" name="TextBox 9"/>
          <p:cNvSpPr txBox="1"/>
          <p:nvPr/>
        </p:nvSpPr>
        <p:spPr>
          <a:xfrm>
            <a:off x="6012160" y="2703648"/>
            <a:ext cx="2058577" cy="369332"/>
          </a:xfrm>
          <a:prstGeom prst="rect">
            <a:avLst/>
          </a:prstGeom>
          <a:noFill/>
        </p:spPr>
        <p:txBody>
          <a:bodyPr wrap="none" rtlCol="0">
            <a:spAutoFit/>
          </a:bodyPr>
          <a:lstStyle/>
          <a:p>
            <a:r>
              <a:rPr lang="en-US" altLang="ko-KR" b="1" dirty="0" smtClean="0"/>
              <a:t>60</a:t>
            </a:r>
            <a:r>
              <a:rPr lang="ko-KR" altLang="en-US" b="1" dirty="0" smtClean="0"/>
              <a:t>조의 </a:t>
            </a:r>
            <a:r>
              <a:rPr lang="en-US" altLang="ko-KR" b="1" dirty="0" smtClean="0"/>
              <a:t>synapses</a:t>
            </a:r>
            <a:r>
              <a:rPr lang="ko-KR" altLang="en-US" b="1" dirty="0" smtClean="0"/>
              <a:t> </a:t>
            </a:r>
            <a:endParaRPr lang="ko-KR" altLang="en-US" b="1" dirty="0"/>
          </a:p>
        </p:txBody>
      </p:sp>
      <p:sp>
        <p:nvSpPr>
          <p:cNvPr id="11" name="TextBox 10"/>
          <p:cNvSpPr txBox="1"/>
          <p:nvPr/>
        </p:nvSpPr>
        <p:spPr>
          <a:xfrm>
            <a:off x="6100193" y="3431636"/>
            <a:ext cx="2675925" cy="369332"/>
          </a:xfrm>
          <a:prstGeom prst="rect">
            <a:avLst/>
          </a:prstGeom>
          <a:noFill/>
        </p:spPr>
        <p:txBody>
          <a:bodyPr wrap="none" rtlCol="0">
            <a:spAutoFit/>
          </a:bodyPr>
          <a:lstStyle/>
          <a:p>
            <a:r>
              <a:rPr lang="en-US" altLang="ko-KR" b="1" dirty="0" smtClean="0"/>
              <a:t>Distributed Processing</a:t>
            </a:r>
            <a:endParaRPr lang="ko-KR" altLang="en-US" b="1" dirty="0"/>
          </a:p>
        </p:txBody>
      </p:sp>
      <p:sp>
        <p:nvSpPr>
          <p:cNvPr id="12" name="TextBox 11"/>
          <p:cNvSpPr txBox="1"/>
          <p:nvPr/>
        </p:nvSpPr>
        <p:spPr>
          <a:xfrm>
            <a:off x="6053878" y="4130419"/>
            <a:ext cx="2607252" cy="369332"/>
          </a:xfrm>
          <a:prstGeom prst="rect">
            <a:avLst/>
          </a:prstGeom>
          <a:noFill/>
        </p:spPr>
        <p:txBody>
          <a:bodyPr wrap="none" rtlCol="0">
            <a:spAutoFit/>
          </a:bodyPr>
          <a:lstStyle/>
          <a:p>
            <a:r>
              <a:rPr lang="en-US" altLang="ko-KR" b="1" dirty="0" smtClean="0"/>
              <a:t>Non linear Processing</a:t>
            </a:r>
            <a:endParaRPr lang="ko-KR" altLang="en-US" b="1" dirty="0"/>
          </a:p>
        </p:txBody>
      </p:sp>
      <p:sp>
        <p:nvSpPr>
          <p:cNvPr id="13" name="TextBox 12"/>
          <p:cNvSpPr txBox="1"/>
          <p:nvPr/>
        </p:nvSpPr>
        <p:spPr>
          <a:xfrm>
            <a:off x="5996135" y="4859868"/>
            <a:ext cx="2241768" cy="369332"/>
          </a:xfrm>
          <a:prstGeom prst="rect">
            <a:avLst/>
          </a:prstGeom>
          <a:noFill/>
        </p:spPr>
        <p:txBody>
          <a:bodyPr wrap="none" rtlCol="0">
            <a:spAutoFit/>
          </a:bodyPr>
          <a:lstStyle/>
          <a:p>
            <a:r>
              <a:rPr lang="en-US" altLang="ko-KR" b="1" dirty="0" smtClean="0"/>
              <a:t>Parallel Processing</a:t>
            </a:r>
            <a:endParaRPr lang="ko-KR" altLang="en-US" b="1" dirty="0"/>
          </a:p>
        </p:txBody>
      </p:sp>
      <p:sp>
        <p:nvSpPr>
          <p:cNvPr id="16" name="TextBox 15"/>
          <p:cNvSpPr txBox="1"/>
          <p:nvPr/>
        </p:nvSpPr>
        <p:spPr>
          <a:xfrm>
            <a:off x="884235" y="3429000"/>
            <a:ext cx="2228944" cy="369332"/>
          </a:xfrm>
          <a:prstGeom prst="rect">
            <a:avLst/>
          </a:prstGeom>
          <a:noFill/>
        </p:spPr>
        <p:txBody>
          <a:bodyPr wrap="none" rtlCol="0">
            <a:spAutoFit/>
          </a:bodyPr>
          <a:lstStyle/>
          <a:p>
            <a:r>
              <a:rPr lang="en-US" altLang="ko-KR" b="1" dirty="0" smtClean="0"/>
              <a:t>Central Processing</a:t>
            </a:r>
            <a:endParaRPr lang="ko-KR" altLang="en-US" b="1" dirty="0"/>
          </a:p>
        </p:txBody>
      </p:sp>
      <p:sp>
        <p:nvSpPr>
          <p:cNvPr id="17" name="TextBox 16"/>
          <p:cNvSpPr txBox="1"/>
          <p:nvPr/>
        </p:nvSpPr>
        <p:spPr>
          <a:xfrm>
            <a:off x="603842" y="4127783"/>
            <a:ext cx="2546659" cy="646331"/>
          </a:xfrm>
          <a:prstGeom prst="rect">
            <a:avLst/>
          </a:prstGeom>
          <a:noFill/>
        </p:spPr>
        <p:txBody>
          <a:bodyPr wrap="none" rtlCol="0">
            <a:spAutoFit/>
          </a:bodyPr>
          <a:lstStyle/>
          <a:p>
            <a:r>
              <a:rPr lang="en-US" altLang="ko-KR" b="1" dirty="0" smtClean="0"/>
              <a:t>Arithmetic operation’</a:t>
            </a:r>
          </a:p>
          <a:p>
            <a:r>
              <a:rPr lang="en-US" altLang="ko-KR" b="1" dirty="0" smtClean="0"/>
              <a:t>(linearity)</a:t>
            </a:r>
            <a:endParaRPr lang="ko-KR" altLang="en-US" b="1" dirty="0"/>
          </a:p>
        </p:txBody>
      </p:sp>
      <p:sp>
        <p:nvSpPr>
          <p:cNvPr id="18" name="TextBox 17"/>
          <p:cNvSpPr txBox="1"/>
          <p:nvPr/>
        </p:nvSpPr>
        <p:spPr>
          <a:xfrm>
            <a:off x="698485" y="4857232"/>
            <a:ext cx="2596032" cy="369332"/>
          </a:xfrm>
          <a:prstGeom prst="rect">
            <a:avLst/>
          </a:prstGeom>
          <a:noFill/>
        </p:spPr>
        <p:txBody>
          <a:bodyPr wrap="none" rtlCol="0">
            <a:spAutoFit/>
          </a:bodyPr>
          <a:lstStyle/>
          <a:p>
            <a:r>
              <a:rPr lang="en-US" altLang="ko-KR" b="1" dirty="0" smtClean="0"/>
              <a:t>Sequential Processing</a:t>
            </a:r>
            <a:endParaRPr lang="ko-KR" alt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e Bizzi lab shows how the brain utilizes the operating characteristics of neurons to form sensorimotor memories in a way that differs profoundly from computer memory. Image: Robert Ajemian"/>
          <p:cNvPicPr>
            <a:picLocks noChangeAspect="1" noChangeArrowheads="1"/>
          </p:cNvPicPr>
          <p:nvPr/>
        </p:nvPicPr>
        <p:blipFill>
          <a:blip r:embed="rId2" cstate="print"/>
          <a:srcRect/>
          <a:stretch>
            <a:fillRect/>
          </a:stretch>
        </p:blipFill>
        <p:spPr bwMode="auto">
          <a:xfrm>
            <a:off x="1795738" y="1986204"/>
            <a:ext cx="5572125" cy="2590800"/>
          </a:xfrm>
          <a:prstGeom prst="rect">
            <a:avLst/>
          </a:prstGeom>
          <a:noFill/>
        </p:spPr>
      </p:pic>
      <p:sp>
        <p:nvSpPr>
          <p:cNvPr id="7"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(2)</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36975" y="602468"/>
            <a:ext cx="8424936" cy="646331"/>
          </a:xfrm>
          <a:prstGeom prst="rect">
            <a:avLst/>
          </a:prstGeom>
        </p:spPr>
        <p:txBody>
          <a:bodyPr wrap="square">
            <a:spAutoFit/>
          </a:bodyPr>
          <a:lstStyle/>
          <a:p>
            <a:r>
              <a:rPr lang="ko-KR" altLang="en-US" dirty="0" smtClean="0"/>
              <a:t>제 </a:t>
            </a:r>
            <a:r>
              <a:rPr lang="en-US" altLang="ko-KR" dirty="0" smtClean="0"/>
              <a:t>1 </a:t>
            </a:r>
            <a:r>
              <a:rPr lang="ko-KR" altLang="en-US" dirty="0" smtClean="0"/>
              <a:t>신경망은 </a:t>
            </a:r>
            <a:r>
              <a:rPr lang="ko-KR" altLang="en-US" dirty="0" err="1" smtClean="0"/>
              <a:t>알렉산더</a:t>
            </a:r>
            <a:r>
              <a:rPr lang="ko-KR" altLang="en-US" dirty="0" smtClean="0"/>
              <a:t> 베인</a:t>
            </a:r>
            <a:r>
              <a:rPr lang="en-US" altLang="ko-KR" dirty="0" smtClean="0"/>
              <a:t> (1818 - 1903) </a:t>
            </a:r>
            <a:r>
              <a:rPr lang="ko-KR" altLang="en-US" dirty="0" smtClean="0"/>
              <a:t>에 의해 제시되었다</a:t>
            </a:r>
            <a:r>
              <a:rPr lang="en-US" altLang="ko-KR" dirty="0" smtClean="0"/>
              <a:t>. </a:t>
            </a:r>
          </a:p>
          <a:p>
            <a:r>
              <a:rPr lang="en-US" altLang="ko-KR" dirty="0" smtClean="0"/>
              <a:t>"Mind and Body The Theories of Their Relation".</a:t>
            </a:r>
            <a:endParaRPr lang="ko-KR" altLang="en-US" dirty="0"/>
          </a:p>
        </p:txBody>
      </p:sp>
      <p:sp>
        <p:nvSpPr>
          <p:cNvPr id="5" name="직사각형 4"/>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1873</a:t>
            </a:r>
            <a:r>
              <a:rPr lang="ko-KR" altLang="en-US" dirty="0" smtClean="0"/>
              <a:t>년</a:t>
            </a:r>
            <a:endParaRPr lang="ko-KR" altLang="en-US" dirty="0"/>
          </a:p>
        </p:txBody>
      </p:sp>
      <p:pic>
        <p:nvPicPr>
          <p:cNvPr id="53250" name="Picture 2" descr="http://www.neurocomputing.org/Images/Bainlogic.gif"/>
          <p:cNvPicPr>
            <a:picLocks noChangeAspect="1" noChangeArrowheads="1"/>
          </p:cNvPicPr>
          <p:nvPr/>
        </p:nvPicPr>
        <p:blipFill>
          <a:blip r:embed="rId3" cstate="print"/>
          <a:srcRect/>
          <a:stretch>
            <a:fillRect/>
          </a:stretch>
        </p:blipFill>
        <p:spPr bwMode="auto">
          <a:xfrm>
            <a:off x="539552" y="1639833"/>
            <a:ext cx="3816424" cy="3076884"/>
          </a:xfrm>
          <a:prstGeom prst="rect">
            <a:avLst/>
          </a:prstGeom>
          <a:noFill/>
        </p:spPr>
      </p:pic>
      <p:sp>
        <p:nvSpPr>
          <p:cNvPr id="7" name="직사각형 6"/>
          <p:cNvSpPr/>
          <p:nvPr/>
        </p:nvSpPr>
        <p:spPr>
          <a:xfrm>
            <a:off x="1376755" y="4774413"/>
            <a:ext cx="2376263" cy="646331"/>
          </a:xfrm>
          <a:prstGeom prst="rect">
            <a:avLst/>
          </a:prstGeom>
        </p:spPr>
        <p:txBody>
          <a:bodyPr wrap="square">
            <a:spAutoFit/>
          </a:bodyPr>
          <a:lstStyle/>
          <a:p>
            <a:pPr algn="ctr"/>
            <a:r>
              <a:rPr lang="en-US" altLang="ko-KR" b="1" dirty="0" smtClean="0"/>
              <a:t>Bain's Summation </a:t>
            </a:r>
          </a:p>
          <a:p>
            <a:pPr algn="ctr"/>
            <a:r>
              <a:rPr lang="en-US" altLang="ko-KR" b="1" dirty="0" smtClean="0"/>
              <a:t>Threshold Network</a:t>
            </a:r>
            <a:endParaRPr lang="ko-KR" altLang="en-US" dirty="0"/>
          </a:p>
        </p:txBody>
      </p:sp>
      <p:pic>
        <p:nvPicPr>
          <p:cNvPr id="53252" name="Picture 4" descr="http://www.neurocomputing.org/Images/Bainsweep.gif"/>
          <p:cNvPicPr>
            <a:picLocks noChangeAspect="1" noChangeArrowheads="1"/>
          </p:cNvPicPr>
          <p:nvPr/>
        </p:nvPicPr>
        <p:blipFill>
          <a:blip r:embed="rId4" cstate="print"/>
          <a:srcRect/>
          <a:stretch>
            <a:fillRect/>
          </a:stretch>
        </p:blipFill>
        <p:spPr bwMode="auto">
          <a:xfrm>
            <a:off x="4860032" y="1855857"/>
            <a:ext cx="3600400" cy="2808312"/>
          </a:xfrm>
          <a:prstGeom prst="rect">
            <a:avLst/>
          </a:prstGeom>
          <a:noFill/>
        </p:spPr>
      </p:pic>
      <p:sp>
        <p:nvSpPr>
          <p:cNvPr id="9" name="직사각형 8"/>
          <p:cNvSpPr/>
          <p:nvPr/>
        </p:nvSpPr>
        <p:spPr>
          <a:xfrm>
            <a:off x="5683787" y="4725144"/>
            <a:ext cx="2527872" cy="646331"/>
          </a:xfrm>
          <a:prstGeom prst="rect">
            <a:avLst/>
          </a:prstGeom>
        </p:spPr>
        <p:txBody>
          <a:bodyPr wrap="none">
            <a:spAutoFit/>
          </a:bodyPr>
          <a:lstStyle/>
          <a:p>
            <a:pPr algn="ctr"/>
            <a:r>
              <a:rPr lang="en-US" altLang="ko-KR" b="1" dirty="0" smtClean="0"/>
              <a:t>Bain's Signal </a:t>
            </a:r>
          </a:p>
          <a:p>
            <a:pPr algn="ctr"/>
            <a:r>
              <a:rPr lang="en-US" altLang="ko-KR" b="1" dirty="0" smtClean="0"/>
              <a:t>Attenuation Proposal</a:t>
            </a:r>
            <a:endParaRPr lang="ko-KR" altLang="en-US" dirty="0"/>
          </a:p>
        </p:txBody>
      </p:sp>
      <p:sp>
        <p:nvSpPr>
          <p:cNvPr id="10" name="직사각형 9"/>
          <p:cNvSpPr/>
          <p:nvPr/>
        </p:nvSpPr>
        <p:spPr>
          <a:xfrm>
            <a:off x="435877" y="5922640"/>
            <a:ext cx="7128792" cy="369332"/>
          </a:xfrm>
          <a:prstGeom prst="rect">
            <a:avLst/>
          </a:prstGeom>
        </p:spPr>
        <p:txBody>
          <a:bodyPr wrap="square">
            <a:spAutoFit/>
          </a:bodyPr>
          <a:lstStyle/>
          <a:p>
            <a:r>
              <a:rPr lang="en-US" altLang="ko-KR" b="1" dirty="0" smtClean="0"/>
              <a:t>Restatement of Bain's Adaptive Rule by William James (1890)</a:t>
            </a:r>
            <a:endParaRPr lang="en-US" altLang="ko-KR" b="1" dirty="0"/>
          </a:p>
        </p:txBody>
      </p:sp>
      <p:sp>
        <p:nvSpPr>
          <p:cNvPr id="11" name="직사각형 10"/>
          <p:cNvSpPr/>
          <p:nvPr/>
        </p:nvSpPr>
        <p:spPr>
          <a:xfrm>
            <a:off x="8602" y="5387153"/>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1890</a:t>
            </a:r>
            <a:r>
              <a:rPr lang="ko-KR" altLang="en-US" dirty="0" smtClean="0"/>
              <a:t>년</a:t>
            </a:r>
            <a:endParaRPr lang="ko-KR"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vi.nl/wikiimg/SeedAndThreshold_02.png"/>
          <p:cNvPicPr>
            <a:picLocks noChangeAspect="1" noChangeArrowheads="1"/>
          </p:cNvPicPr>
          <p:nvPr/>
        </p:nvPicPr>
        <p:blipFill>
          <a:blip r:embed="rId2" cstate="print"/>
          <a:srcRect/>
          <a:stretch>
            <a:fillRect/>
          </a:stretch>
        </p:blipFill>
        <p:spPr bwMode="auto">
          <a:xfrm>
            <a:off x="683568" y="1700808"/>
            <a:ext cx="4104455" cy="2736304"/>
          </a:xfrm>
          <a:prstGeom prst="rect">
            <a:avLst/>
          </a:prstGeom>
          <a:noFill/>
        </p:spPr>
      </p:pic>
      <p:sp>
        <p:nvSpPr>
          <p:cNvPr id="7" name="직사각형 6"/>
          <p:cNvSpPr/>
          <p:nvPr/>
        </p:nvSpPr>
        <p:spPr>
          <a:xfrm>
            <a:off x="3851920" y="4149080"/>
            <a:ext cx="4320480" cy="369332"/>
          </a:xfrm>
          <a:prstGeom prst="rect">
            <a:avLst/>
          </a:prstGeom>
        </p:spPr>
        <p:txBody>
          <a:bodyPr wrap="square">
            <a:spAutoFit/>
          </a:bodyPr>
          <a:lstStyle/>
          <a:p>
            <a:pPr algn="ctr"/>
            <a:r>
              <a:rPr lang="en-US" altLang="ko-KR" b="1" dirty="0" smtClean="0"/>
              <a:t>Signal Attenuation(</a:t>
            </a:r>
            <a:r>
              <a:rPr lang="ko-KR" altLang="en-US" b="1" dirty="0" smtClean="0"/>
              <a:t>신호 감쇠</a:t>
            </a:r>
            <a:r>
              <a:rPr lang="en-US" altLang="ko-KR" b="1" dirty="0" smtClean="0"/>
              <a:t>) </a:t>
            </a:r>
            <a:endParaRPr lang="ko-KR" altLang="en-US" dirty="0"/>
          </a:p>
        </p:txBody>
      </p:sp>
      <p:sp>
        <p:nvSpPr>
          <p:cNvPr id="8" name="직사각형 7"/>
          <p:cNvSpPr/>
          <p:nvPr/>
        </p:nvSpPr>
        <p:spPr>
          <a:xfrm>
            <a:off x="1547664" y="1318029"/>
            <a:ext cx="2132763" cy="369332"/>
          </a:xfrm>
          <a:prstGeom prst="rect">
            <a:avLst/>
          </a:prstGeom>
        </p:spPr>
        <p:txBody>
          <a:bodyPr wrap="none">
            <a:spAutoFit/>
          </a:bodyPr>
          <a:lstStyle/>
          <a:p>
            <a:r>
              <a:rPr lang="en-US" altLang="ko-KR" b="1" dirty="0" smtClean="0"/>
              <a:t>Threshold(</a:t>
            </a:r>
            <a:r>
              <a:rPr lang="ko-KR" altLang="en-US" b="1" dirty="0" err="1" smtClean="0"/>
              <a:t>임계값</a:t>
            </a:r>
            <a:r>
              <a:rPr lang="en-US" altLang="ko-KR" b="1" dirty="0" smtClean="0"/>
              <a:t>)</a:t>
            </a:r>
            <a:endParaRPr lang="ko-KR" altLang="en-US" dirty="0"/>
          </a:p>
        </p:txBody>
      </p:sp>
      <p:pic>
        <p:nvPicPr>
          <p:cNvPr id="1028" name="Picture 4" descr="http://www.tech-faq.com/wp-content/uploads/Attenuation.jpg"/>
          <p:cNvPicPr>
            <a:picLocks noChangeAspect="1" noChangeArrowheads="1"/>
          </p:cNvPicPr>
          <p:nvPr/>
        </p:nvPicPr>
        <p:blipFill>
          <a:blip r:embed="rId3" cstate="print"/>
          <a:srcRect/>
          <a:stretch>
            <a:fillRect/>
          </a:stretch>
        </p:blipFill>
        <p:spPr bwMode="auto">
          <a:xfrm>
            <a:off x="3221682" y="4570437"/>
            <a:ext cx="5238750" cy="1666875"/>
          </a:xfrm>
          <a:prstGeom prst="rect">
            <a:avLst/>
          </a:prstGeom>
          <a:noFill/>
        </p:spPr>
      </p:pic>
      <p:sp>
        <p:nvSpPr>
          <p:cNvPr id="6" name="제목 1"/>
          <p:cNvSpPr>
            <a:spLocks noGrp="1"/>
          </p:cNvSpPr>
          <p:nvPr>
            <p:ph type="title"/>
          </p:nvPr>
        </p:nvSpPr>
        <p:spPr>
          <a:xfrm>
            <a:off x="237882" y="532655"/>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Topic Word</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(1920~1950)</a:t>
            </a:r>
            <a:endParaRPr lang="ko-KR" altLang="en-US" sz="4000" b="1" dirty="0">
              <a:ln>
                <a:solidFill>
                  <a:schemeClr val="accent4">
                    <a:lumMod val="50000"/>
                    <a:alpha val="14000"/>
                  </a:schemeClr>
                </a:solidFill>
              </a:ln>
              <a:solidFill>
                <a:srgbClr val="1D314E"/>
              </a:solidFill>
            </a:endParaRPr>
          </a:p>
        </p:txBody>
      </p:sp>
      <p:pic>
        <p:nvPicPr>
          <p:cNvPr id="45060" name="Picture 4" descr="http://www.pangaro.com/assets/img/ai-versus-cybernetics.jpg"/>
          <p:cNvPicPr>
            <a:picLocks noChangeAspect="1" noChangeArrowheads="1"/>
          </p:cNvPicPr>
          <p:nvPr/>
        </p:nvPicPr>
        <p:blipFill>
          <a:blip r:embed="rId3" cstate="print"/>
          <a:srcRect/>
          <a:stretch>
            <a:fillRect/>
          </a:stretch>
        </p:blipFill>
        <p:spPr bwMode="auto">
          <a:xfrm>
            <a:off x="276787" y="2420888"/>
            <a:ext cx="4104456" cy="3565714"/>
          </a:xfrm>
          <a:prstGeom prst="rect">
            <a:avLst/>
          </a:prstGeom>
          <a:noFill/>
        </p:spPr>
      </p:pic>
      <p:sp>
        <p:nvSpPr>
          <p:cNvPr id="10" name="TextBox 9"/>
          <p:cNvSpPr txBox="1"/>
          <p:nvPr/>
        </p:nvSpPr>
        <p:spPr>
          <a:xfrm>
            <a:off x="5241856" y="5821289"/>
            <a:ext cx="3199915" cy="646331"/>
          </a:xfrm>
          <a:prstGeom prst="rect">
            <a:avLst/>
          </a:prstGeom>
          <a:noFill/>
        </p:spPr>
        <p:txBody>
          <a:bodyPr wrap="none" rtlCol="0">
            <a:spAutoFit/>
          </a:bodyPr>
          <a:lstStyle/>
          <a:p>
            <a:pPr algn="ctr"/>
            <a:r>
              <a:rPr lang="ko-KR" altLang="en-US" b="1" dirty="0" smtClean="0"/>
              <a:t>고전적 조건화의 행동적 연구</a:t>
            </a:r>
          </a:p>
          <a:p>
            <a:pPr algn="ctr"/>
            <a:r>
              <a:rPr lang="en-US" altLang="ko-KR" b="1" dirty="0" smtClean="0"/>
              <a:t>(</a:t>
            </a:r>
            <a:r>
              <a:rPr lang="ko-KR" altLang="en-US" b="1" dirty="0" smtClean="0"/>
              <a:t>파블로프의 개</a:t>
            </a:r>
            <a:r>
              <a:rPr lang="en-US" altLang="ko-KR" b="1" dirty="0" smtClean="0"/>
              <a:t>)</a:t>
            </a:r>
            <a:endParaRPr lang="ko-KR" altLang="en-US" b="1" dirty="0"/>
          </a:p>
        </p:txBody>
      </p:sp>
      <p:cxnSp>
        <p:nvCxnSpPr>
          <p:cNvPr id="14" name="직선 연결선 13"/>
          <p:cNvCxnSpPr/>
          <p:nvPr/>
        </p:nvCxnSpPr>
        <p:spPr>
          <a:xfrm>
            <a:off x="4553339" y="1815410"/>
            <a:ext cx="0" cy="44644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45062" name="Picture 6" descr="http://national.is.edu.ro/esta/content_files/behaviourism.gif"/>
          <p:cNvPicPr>
            <a:picLocks noChangeAspect="1" noChangeArrowheads="1"/>
          </p:cNvPicPr>
          <p:nvPr/>
        </p:nvPicPr>
        <p:blipFill>
          <a:blip r:embed="rId4" cstate="print"/>
          <a:srcRect/>
          <a:stretch>
            <a:fillRect/>
          </a:stretch>
        </p:blipFill>
        <p:spPr bwMode="auto">
          <a:xfrm>
            <a:off x="5382749" y="1988840"/>
            <a:ext cx="2952328" cy="3850864"/>
          </a:xfrm>
          <a:prstGeom prst="rect">
            <a:avLst/>
          </a:prstGeom>
          <a:noFill/>
        </p:spPr>
      </p:pic>
      <p:sp>
        <p:nvSpPr>
          <p:cNvPr id="16" name="TextBox 15"/>
          <p:cNvSpPr txBox="1"/>
          <p:nvPr/>
        </p:nvSpPr>
        <p:spPr>
          <a:xfrm>
            <a:off x="1414327" y="1988840"/>
            <a:ext cx="1690078" cy="369332"/>
          </a:xfrm>
          <a:prstGeom prst="rect">
            <a:avLst/>
          </a:prstGeom>
          <a:noFill/>
        </p:spPr>
        <p:txBody>
          <a:bodyPr wrap="none" rtlCol="0">
            <a:spAutoFit/>
          </a:bodyPr>
          <a:lstStyle/>
          <a:p>
            <a:r>
              <a:rPr lang="en-US" altLang="ko-KR" b="1" dirty="0" smtClean="0"/>
              <a:t>CYBERNETICS</a:t>
            </a:r>
            <a:endParaRPr lang="ko-KR" altLang="en-US" b="1" dirty="0"/>
          </a:p>
        </p:txBody>
      </p:sp>
      <p:sp>
        <p:nvSpPr>
          <p:cNvPr id="8" name="타원 7"/>
          <p:cNvSpPr/>
          <p:nvPr/>
        </p:nvSpPr>
        <p:spPr>
          <a:xfrm>
            <a:off x="5940152" y="5071329"/>
            <a:ext cx="187220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2655"/>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Cybernetics</a:t>
            </a:r>
            <a:endParaRPr lang="ko-KR" altLang="en-US" sz="4000" b="1" dirty="0">
              <a:ln>
                <a:solidFill>
                  <a:schemeClr val="accent4">
                    <a:lumMod val="50000"/>
                    <a:alpha val="14000"/>
                  </a:schemeClr>
                </a:solidFill>
              </a:ln>
              <a:solidFill>
                <a:srgbClr val="1D314E"/>
              </a:solidFill>
            </a:endParaRPr>
          </a:p>
        </p:txBody>
      </p:sp>
      <p:sp>
        <p:nvSpPr>
          <p:cNvPr id="5" name="직사각형 4"/>
          <p:cNvSpPr/>
          <p:nvPr/>
        </p:nvSpPr>
        <p:spPr>
          <a:xfrm>
            <a:off x="251520" y="1873855"/>
            <a:ext cx="8568952" cy="3139321"/>
          </a:xfrm>
          <a:prstGeom prst="rect">
            <a:avLst/>
          </a:prstGeom>
        </p:spPr>
        <p:txBody>
          <a:bodyPr wrap="square">
            <a:spAutoFit/>
          </a:bodyPr>
          <a:lstStyle/>
          <a:p>
            <a:r>
              <a:rPr lang="ko-KR" altLang="en-US" b="1" dirty="0" smtClean="0"/>
              <a:t>사이버네틱스</a:t>
            </a:r>
            <a:r>
              <a:rPr lang="ko-KR" altLang="en-US" dirty="0" smtClean="0"/>
              <a:t> 또는 </a:t>
            </a:r>
            <a:r>
              <a:rPr lang="ko-KR" altLang="en-US" b="1" dirty="0" err="1" smtClean="0"/>
              <a:t>인공두뇌학</a:t>
            </a:r>
            <a:r>
              <a:rPr lang="ko-KR" altLang="en-US" dirty="0" err="1" smtClean="0"/>
              <a:t>은</a:t>
            </a:r>
            <a:r>
              <a:rPr lang="ko-KR" altLang="en-US" dirty="0" smtClean="0"/>
              <a:t> 일반적으로 </a:t>
            </a:r>
            <a:r>
              <a:rPr lang="ko-KR" altLang="en-US" dirty="0" smtClean="0">
                <a:hlinkClick r:id="rId2" tooltip="생명"/>
              </a:rPr>
              <a:t>생명체</a:t>
            </a:r>
            <a:r>
              <a:rPr lang="en-US" altLang="ko-KR" dirty="0" smtClean="0"/>
              <a:t>, </a:t>
            </a:r>
            <a:r>
              <a:rPr lang="ko-KR" altLang="en-US" dirty="0" smtClean="0">
                <a:hlinkClick r:id="rId3" tooltip="기계"/>
              </a:rPr>
              <a:t>기계</a:t>
            </a:r>
            <a:r>
              <a:rPr lang="en-US" altLang="ko-KR" dirty="0" smtClean="0"/>
              <a:t>, </a:t>
            </a:r>
            <a:r>
              <a:rPr lang="ko-KR" altLang="en-US" dirty="0" smtClean="0">
                <a:hlinkClick r:id="rId4" tooltip="조직"/>
              </a:rPr>
              <a:t>조직</a:t>
            </a:r>
            <a:r>
              <a:rPr lang="ko-KR" altLang="en-US" dirty="0" smtClean="0"/>
              <a:t>과 또 이들의 조합을 통해 </a:t>
            </a:r>
            <a:r>
              <a:rPr lang="ko-KR" altLang="en-US" dirty="0" smtClean="0">
                <a:hlinkClick r:id="rId5" tooltip="통신"/>
              </a:rPr>
              <a:t>통신</a:t>
            </a:r>
            <a:r>
              <a:rPr lang="ko-KR" altLang="en-US" dirty="0" smtClean="0"/>
              <a:t>과 </a:t>
            </a:r>
            <a:r>
              <a:rPr lang="ko-KR" altLang="en-US" dirty="0" smtClean="0">
                <a:hlinkClick r:id="rId6" tooltip="제어 이론"/>
              </a:rPr>
              <a:t>제어</a:t>
            </a:r>
            <a:r>
              <a:rPr lang="ko-KR" altLang="en-US" dirty="0" smtClean="0"/>
              <a:t>를 연구하는 학문이다</a:t>
            </a:r>
            <a:r>
              <a:rPr lang="en-US" altLang="ko-KR" dirty="0" smtClean="0"/>
              <a:t>. </a:t>
            </a:r>
            <a:r>
              <a:rPr lang="ko-KR" altLang="en-US" dirty="0" smtClean="0"/>
              <a:t>예를 들어</a:t>
            </a:r>
            <a:r>
              <a:rPr lang="en-US" altLang="ko-KR" dirty="0" smtClean="0"/>
              <a:t>, </a:t>
            </a:r>
            <a:r>
              <a:rPr lang="ko-KR" altLang="en-US" dirty="0" smtClean="0">
                <a:hlinkClick r:id="rId7" tooltip="사회-기술 체계 이론 (없는 문서)"/>
              </a:rPr>
              <a:t>사회</a:t>
            </a:r>
            <a:r>
              <a:rPr lang="en-US" altLang="ko-KR" dirty="0" smtClean="0">
                <a:hlinkClick r:id="rId7" tooltip="사회-기술 체계 이론 (없는 문서)"/>
              </a:rPr>
              <a:t>-</a:t>
            </a:r>
            <a:r>
              <a:rPr lang="ko-KR" altLang="en-US" dirty="0" smtClean="0">
                <a:hlinkClick r:id="rId7" tooltip="사회-기술 체계 이론 (없는 문서)"/>
              </a:rPr>
              <a:t>기술 체계</a:t>
            </a:r>
            <a:r>
              <a:rPr lang="ko-KR" altLang="en-US" dirty="0" smtClean="0"/>
              <a:t>에서 사이버네틱스는 </a:t>
            </a:r>
            <a:r>
              <a:rPr lang="ko-KR" altLang="en-US" dirty="0" smtClean="0">
                <a:hlinkClick r:id="rId8" tooltip="오토마타"/>
              </a:rPr>
              <a:t>오토마타</a:t>
            </a:r>
            <a:r>
              <a:rPr lang="ko-KR" altLang="en-US" dirty="0" smtClean="0"/>
              <a:t>와 </a:t>
            </a:r>
            <a:r>
              <a:rPr lang="ko-KR" altLang="en-US" dirty="0" smtClean="0">
                <a:hlinkClick r:id="rId9" tooltip="로봇"/>
              </a:rPr>
              <a:t>로봇</a:t>
            </a:r>
            <a:r>
              <a:rPr lang="ko-KR" altLang="en-US" dirty="0" smtClean="0"/>
              <a:t>과 같은 컴퓨터로 제어된 기계에 대한 연구를 포함한다</a:t>
            </a:r>
            <a:r>
              <a:rPr lang="en-US" altLang="ko-KR" dirty="0" smtClean="0"/>
              <a:t>. </a:t>
            </a:r>
            <a:endParaRPr lang="en-US" altLang="ko-KR" dirty="0" smtClean="0"/>
          </a:p>
          <a:p>
            <a:endParaRPr lang="en-US" altLang="ko-KR" b="1" dirty="0" smtClean="0"/>
          </a:p>
          <a:p>
            <a:r>
              <a:rPr lang="ko-KR" altLang="en-US" b="1" dirty="0" smtClean="0"/>
              <a:t>사이버네틱스</a:t>
            </a:r>
            <a:r>
              <a:rPr lang="ko-KR" altLang="en-US" dirty="0" smtClean="0"/>
              <a:t>라는 </a:t>
            </a:r>
            <a:r>
              <a:rPr lang="ko-KR" altLang="en-US" dirty="0" smtClean="0"/>
              <a:t>용어는 </a:t>
            </a:r>
            <a:r>
              <a:rPr lang="ko-KR" altLang="en-US" dirty="0" smtClean="0">
                <a:hlinkClick r:id="rId10" tooltip="고대 그리스어"/>
              </a:rPr>
              <a:t>고대 그리스어</a:t>
            </a:r>
            <a:r>
              <a:rPr lang="ko-KR" altLang="en-US" dirty="0" smtClean="0"/>
              <a:t> </a:t>
            </a:r>
            <a:r>
              <a:rPr lang="ko-KR" altLang="en-US" dirty="0" err="1" smtClean="0"/>
              <a:t>퀴베르네테스</a:t>
            </a:r>
            <a:r>
              <a:rPr lang="en-US" altLang="ko-KR" dirty="0" err="1" smtClean="0">
                <a:hlinkClick r:id="rId11" tooltip="w:el:Κυβερνήτης"/>
              </a:rPr>
              <a:t>Κυβερνήτης</a:t>
            </a:r>
            <a:r>
              <a:rPr lang="ko-KR" altLang="en-US" dirty="0" smtClean="0"/>
              <a:t> </a:t>
            </a:r>
            <a:r>
              <a:rPr lang="en-US" altLang="ko-KR" dirty="0" smtClean="0"/>
              <a:t>(</a:t>
            </a:r>
            <a:r>
              <a:rPr lang="en-US" altLang="ko-KR" i="1" dirty="0" err="1" smtClean="0"/>
              <a:t>kybernetes</a:t>
            </a:r>
            <a:r>
              <a:rPr lang="en-US" altLang="ko-KR" dirty="0" smtClean="0"/>
              <a:t>, </a:t>
            </a:r>
            <a:r>
              <a:rPr lang="ko-KR" altLang="en-US" dirty="0" smtClean="0"/>
              <a:t>키잡이</a:t>
            </a:r>
            <a:r>
              <a:rPr lang="en-US" altLang="ko-KR" dirty="0" smtClean="0"/>
              <a:t>, </a:t>
            </a:r>
            <a:r>
              <a:rPr lang="ko-KR" altLang="en-US" dirty="0" smtClean="0"/>
              <a:t>조절기</a:t>
            </a:r>
            <a:r>
              <a:rPr lang="en-US" altLang="ko-KR" dirty="0" smtClean="0"/>
              <a:t>(governor), </a:t>
            </a:r>
            <a:r>
              <a:rPr lang="ko-KR" altLang="en-US" dirty="0" smtClean="0"/>
              <a:t>또는 방향타</a:t>
            </a:r>
            <a:r>
              <a:rPr lang="en-US" altLang="ko-KR" dirty="0" smtClean="0"/>
              <a:t>)</a:t>
            </a:r>
            <a:r>
              <a:rPr lang="ko-KR" altLang="en-US" dirty="0" smtClean="0"/>
              <a:t>에서 기원한다</a:t>
            </a:r>
            <a:r>
              <a:rPr lang="en-US" altLang="ko-KR" dirty="0" smtClean="0"/>
              <a:t>. </a:t>
            </a:r>
            <a:endParaRPr lang="en-US" altLang="ko-KR" dirty="0" smtClean="0"/>
          </a:p>
          <a:p>
            <a:endParaRPr lang="en-US" altLang="ko-KR" dirty="0" smtClean="0"/>
          </a:p>
          <a:p>
            <a:r>
              <a:rPr lang="ko-KR" altLang="en-US" dirty="0" smtClean="0"/>
              <a:t>예로부터 </a:t>
            </a:r>
            <a:r>
              <a:rPr lang="ko-KR" altLang="en-US" dirty="0" smtClean="0"/>
              <a:t>현재까지 이 용어는 </a:t>
            </a:r>
            <a:r>
              <a:rPr lang="ko-KR" altLang="en-US" dirty="0" err="1" smtClean="0">
                <a:hlinkClick r:id="rId12" tooltip="적응계 (없는 문서)"/>
              </a:rPr>
              <a:t>적응계</a:t>
            </a:r>
            <a:r>
              <a:rPr lang="en-US" altLang="ko-KR" dirty="0" smtClean="0"/>
              <a:t>, </a:t>
            </a:r>
            <a:r>
              <a:rPr lang="ko-KR" altLang="en-US" dirty="0" smtClean="0">
                <a:hlinkClick r:id="rId13" tooltip="인공지능"/>
              </a:rPr>
              <a:t>인공지능</a:t>
            </a:r>
            <a:r>
              <a:rPr lang="en-US" altLang="ko-KR" dirty="0" smtClean="0"/>
              <a:t>, </a:t>
            </a:r>
            <a:r>
              <a:rPr lang="ko-KR" altLang="en-US" dirty="0" err="1" smtClean="0">
                <a:hlinkClick r:id="rId14" tooltip="복잡계"/>
              </a:rPr>
              <a:t>복잡계</a:t>
            </a:r>
            <a:r>
              <a:rPr lang="en-US" altLang="ko-KR" dirty="0" smtClean="0"/>
              <a:t>, </a:t>
            </a:r>
            <a:r>
              <a:rPr lang="ko-KR" altLang="en-US" dirty="0" smtClean="0">
                <a:hlinkClick r:id="rId15" tooltip="복잡성 이론 (없는 문서)"/>
              </a:rPr>
              <a:t>복잡성 이론</a:t>
            </a:r>
            <a:r>
              <a:rPr lang="en-US" altLang="ko-KR" dirty="0" smtClean="0"/>
              <a:t>, </a:t>
            </a:r>
            <a:r>
              <a:rPr lang="ko-KR" altLang="en-US" dirty="0" err="1" smtClean="0">
                <a:hlinkClick r:id="rId16" tooltip="제어계 (없는 문서)"/>
              </a:rPr>
              <a:t>제어계</a:t>
            </a:r>
            <a:r>
              <a:rPr lang="en-US" altLang="ko-KR" dirty="0" smtClean="0"/>
              <a:t>, </a:t>
            </a:r>
            <a:r>
              <a:rPr lang="ko-KR" altLang="en-US" dirty="0" smtClean="0">
                <a:hlinkClick r:id="rId17" tooltip="결정 지지 체계 (없는 문서)"/>
              </a:rPr>
              <a:t>결정 지지 체계</a:t>
            </a:r>
            <a:r>
              <a:rPr lang="en-US" altLang="ko-KR" dirty="0" smtClean="0"/>
              <a:t>, </a:t>
            </a:r>
            <a:r>
              <a:rPr lang="ko-KR" altLang="en-US" dirty="0" err="1" smtClean="0">
                <a:hlinkClick r:id="rId18" tooltip="동역학계"/>
              </a:rPr>
              <a:t>동역학계</a:t>
            </a:r>
            <a:r>
              <a:rPr lang="en-US" altLang="ko-KR" dirty="0" smtClean="0"/>
              <a:t>, </a:t>
            </a:r>
            <a:r>
              <a:rPr lang="ko-KR" altLang="en-US" dirty="0" smtClean="0">
                <a:hlinkClick r:id="rId19" tooltip="정보 이론"/>
              </a:rPr>
              <a:t>정보 이론</a:t>
            </a:r>
            <a:r>
              <a:rPr lang="en-US" altLang="ko-KR" dirty="0" smtClean="0"/>
              <a:t>, </a:t>
            </a:r>
            <a:r>
              <a:rPr lang="ko-KR" altLang="en-US" dirty="0" smtClean="0">
                <a:hlinkClick r:id="rId20" tooltip="학습 조직"/>
              </a:rPr>
              <a:t>학습 조직</a:t>
            </a:r>
            <a:r>
              <a:rPr lang="en-US" altLang="ko-KR" dirty="0" smtClean="0"/>
              <a:t>, </a:t>
            </a:r>
            <a:r>
              <a:rPr lang="ko-KR" altLang="en-US" dirty="0" smtClean="0">
                <a:hlinkClick r:id="rId21" tooltip="수학 체계 이론 (없는 문서)"/>
              </a:rPr>
              <a:t>수학 체계 이론</a:t>
            </a:r>
            <a:r>
              <a:rPr lang="en-US" altLang="ko-KR" dirty="0" smtClean="0"/>
              <a:t>, </a:t>
            </a:r>
            <a:r>
              <a:rPr lang="ko-KR" altLang="en-US" dirty="0" smtClean="0">
                <a:hlinkClick r:id="rId22" tooltip="동작연구 (없는 문서)"/>
              </a:rPr>
              <a:t>동작연구</a:t>
            </a:r>
            <a:r>
              <a:rPr lang="en-US" altLang="ko-KR" dirty="0" smtClean="0"/>
              <a:t>(operations research), </a:t>
            </a:r>
            <a:r>
              <a:rPr lang="ko-KR" altLang="en-US" dirty="0" smtClean="0">
                <a:hlinkClick r:id="rId23" tooltip="시뮬레이션"/>
              </a:rPr>
              <a:t>시뮬레이션</a:t>
            </a:r>
            <a:r>
              <a:rPr lang="en-US" altLang="ko-KR" dirty="0" smtClean="0"/>
              <a:t>, </a:t>
            </a:r>
            <a:r>
              <a:rPr lang="ko-KR" altLang="en-US" dirty="0" smtClean="0">
                <a:hlinkClick r:id="rId24" tooltip="시스템 공학"/>
              </a:rPr>
              <a:t>시스템 공학</a:t>
            </a:r>
            <a:r>
              <a:rPr lang="ko-KR" altLang="en-US" dirty="0" smtClean="0"/>
              <a:t>으로 점점 세분화되는 분야들을 통칭하는 용어로 쓰이고 있다</a:t>
            </a:r>
            <a:r>
              <a:rPr lang="en-US" altLang="ko-KR" dirty="0" smtClean="0"/>
              <a:t>.</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psych.utoronto.ca/users/reingold/courses/ai/cache/neur_ana.gif"/>
          <p:cNvPicPr>
            <a:picLocks noChangeAspect="1" noChangeArrowheads="1"/>
          </p:cNvPicPr>
          <p:nvPr/>
        </p:nvPicPr>
        <p:blipFill>
          <a:blip r:embed="rId3" cstate="print"/>
          <a:srcRect/>
          <a:stretch>
            <a:fillRect/>
          </a:stretch>
        </p:blipFill>
        <p:spPr bwMode="auto">
          <a:xfrm>
            <a:off x="251520" y="1988840"/>
            <a:ext cx="4320480" cy="2343151"/>
          </a:xfrm>
          <a:prstGeom prst="rect">
            <a:avLst/>
          </a:prstGeom>
          <a:noFill/>
        </p:spPr>
      </p:pic>
      <p:sp>
        <p:nvSpPr>
          <p:cNvPr id="6" name="직사각형 5"/>
          <p:cNvSpPr/>
          <p:nvPr/>
        </p:nvSpPr>
        <p:spPr>
          <a:xfrm>
            <a:off x="1394974" y="935614"/>
            <a:ext cx="6336704" cy="646331"/>
          </a:xfrm>
          <a:prstGeom prst="rect">
            <a:avLst/>
          </a:prstGeom>
        </p:spPr>
        <p:txBody>
          <a:bodyPr wrap="square">
            <a:spAutoFit/>
          </a:bodyPr>
          <a:lstStyle/>
          <a:p>
            <a:r>
              <a:rPr lang="ko-KR" altLang="en-US" b="1" dirty="0" smtClean="0"/>
              <a:t>이반 </a:t>
            </a:r>
            <a:r>
              <a:rPr lang="ko-KR" altLang="en-US" b="1" dirty="0" err="1" smtClean="0"/>
              <a:t>페트로비치</a:t>
            </a:r>
            <a:r>
              <a:rPr lang="ko-KR" altLang="en-US" b="1" dirty="0" smtClean="0"/>
              <a:t> 파블로프</a:t>
            </a:r>
            <a:r>
              <a:rPr lang="en-US" altLang="ko-KR" dirty="0" smtClean="0"/>
              <a:t>(</a:t>
            </a:r>
            <a:r>
              <a:rPr lang="en-US" altLang="ko-KR" dirty="0" err="1" smtClean="0"/>
              <a:t>Иван</a:t>
            </a:r>
            <a:r>
              <a:rPr lang="en-US" altLang="ko-KR" dirty="0" smtClean="0"/>
              <a:t> </a:t>
            </a:r>
            <a:r>
              <a:rPr lang="en-US" altLang="ko-KR" dirty="0" err="1" smtClean="0"/>
              <a:t>Петрович</a:t>
            </a:r>
            <a:r>
              <a:rPr lang="en-US" altLang="ko-KR" dirty="0" smtClean="0"/>
              <a:t> </a:t>
            </a:r>
            <a:r>
              <a:rPr lang="en-US" altLang="ko-KR" dirty="0" err="1" smtClean="0"/>
              <a:t>Павлов</a:t>
            </a:r>
            <a:r>
              <a:rPr lang="en-US" altLang="ko-KR" dirty="0" smtClean="0"/>
              <a:t>, </a:t>
            </a:r>
          </a:p>
          <a:p>
            <a:r>
              <a:rPr lang="en-US" altLang="ko-KR" dirty="0" smtClean="0">
                <a:hlinkClick r:id="rId4" tooltip="1849년"/>
              </a:rPr>
              <a:t>1849</a:t>
            </a:r>
            <a:r>
              <a:rPr lang="ko-KR" altLang="en-US" dirty="0" smtClean="0">
                <a:hlinkClick r:id="rId4" tooltip="1849년"/>
              </a:rPr>
              <a:t>년</a:t>
            </a:r>
            <a:r>
              <a:rPr lang="ko-KR" altLang="en-US" dirty="0" smtClean="0"/>
              <a:t> </a:t>
            </a:r>
            <a:r>
              <a:rPr lang="en-US" altLang="ko-KR" dirty="0" smtClean="0">
                <a:hlinkClick r:id="rId5" tooltip="9월 26일"/>
              </a:rPr>
              <a:t>9</a:t>
            </a:r>
            <a:r>
              <a:rPr lang="ko-KR" altLang="en-US" dirty="0" smtClean="0">
                <a:hlinkClick r:id="rId5" tooltip="9월 26일"/>
              </a:rPr>
              <a:t>월 </a:t>
            </a:r>
            <a:r>
              <a:rPr lang="en-US" altLang="ko-KR" dirty="0" smtClean="0">
                <a:hlinkClick r:id="rId5" tooltip="9월 26일"/>
              </a:rPr>
              <a:t>26</a:t>
            </a:r>
            <a:r>
              <a:rPr lang="ko-KR" altLang="en-US" dirty="0" smtClean="0">
                <a:hlinkClick r:id="rId5" tooltip="9월 26일"/>
              </a:rPr>
              <a:t>일</a:t>
            </a:r>
            <a:r>
              <a:rPr lang="ko-KR" altLang="en-US" dirty="0" smtClean="0"/>
              <a:t> </a:t>
            </a:r>
            <a:r>
              <a:rPr lang="en-US" altLang="ko-KR" dirty="0" smtClean="0"/>
              <a:t>- </a:t>
            </a:r>
            <a:r>
              <a:rPr lang="en-US" altLang="ko-KR" dirty="0" smtClean="0">
                <a:hlinkClick r:id="rId6" tooltip="1936년"/>
              </a:rPr>
              <a:t>1936</a:t>
            </a:r>
            <a:r>
              <a:rPr lang="ko-KR" altLang="en-US" dirty="0" smtClean="0">
                <a:hlinkClick r:id="rId6" tooltip="1936년"/>
              </a:rPr>
              <a:t>년</a:t>
            </a:r>
            <a:r>
              <a:rPr lang="ko-KR" altLang="en-US" dirty="0" smtClean="0"/>
              <a:t> </a:t>
            </a:r>
            <a:r>
              <a:rPr lang="en-US" altLang="ko-KR" dirty="0" smtClean="0">
                <a:hlinkClick r:id="rId7" tooltip="2월 27일"/>
              </a:rPr>
              <a:t>2</a:t>
            </a:r>
            <a:r>
              <a:rPr lang="ko-KR" altLang="en-US" dirty="0" smtClean="0">
                <a:hlinkClick r:id="rId7" tooltip="2월 27일"/>
              </a:rPr>
              <a:t>월 </a:t>
            </a:r>
            <a:r>
              <a:rPr lang="en-US" altLang="ko-KR" dirty="0" smtClean="0">
                <a:hlinkClick r:id="rId7" tooltip="2월 27일"/>
              </a:rPr>
              <a:t>27</a:t>
            </a:r>
            <a:r>
              <a:rPr lang="ko-KR" altLang="en-US" dirty="0" smtClean="0">
                <a:hlinkClick r:id="rId7" tooltip="2월 27일"/>
              </a:rPr>
              <a:t>일</a:t>
            </a:r>
            <a:r>
              <a:rPr lang="en-US" altLang="ko-KR" dirty="0" smtClean="0"/>
              <a:t>)</a:t>
            </a:r>
            <a:r>
              <a:rPr lang="ko-KR" altLang="en-US" dirty="0" smtClean="0"/>
              <a:t>는 </a:t>
            </a:r>
            <a:r>
              <a:rPr lang="ko-KR" altLang="en-US" dirty="0" smtClean="0">
                <a:hlinkClick r:id="rId8" tooltip="러시아"/>
              </a:rPr>
              <a:t>러시아</a:t>
            </a:r>
            <a:r>
              <a:rPr lang="ko-KR" altLang="en-US" dirty="0" smtClean="0"/>
              <a:t>의 </a:t>
            </a:r>
            <a:r>
              <a:rPr lang="ko-KR" altLang="en-US" u="sng" dirty="0" smtClean="0">
                <a:hlinkClick r:id="rId9" tooltip="생리학"/>
              </a:rPr>
              <a:t>생리학</a:t>
            </a:r>
            <a:r>
              <a:rPr lang="ko-KR" altLang="en-US" dirty="0" smtClean="0"/>
              <a:t>자</a:t>
            </a:r>
            <a:endParaRPr lang="ko-KR" altLang="en-US" dirty="0"/>
          </a:p>
        </p:txBody>
      </p:sp>
      <p:pic>
        <p:nvPicPr>
          <p:cNvPr id="21508" name="Picture 4" descr="http://www.zhang.pi.titech.ac.jp/images/electrical_mechanism_neuron.jpg"/>
          <p:cNvPicPr>
            <a:picLocks noChangeAspect="1" noChangeArrowheads="1"/>
          </p:cNvPicPr>
          <p:nvPr/>
        </p:nvPicPr>
        <p:blipFill>
          <a:blip r:embed="rId10" cstate="print"/>
          <a:srcRect/>
          <a:stretch>
            <a:fillRect/>
          </a:stretch>
        </p:blipFill>
        <p:spPr bwMode="auto">
          <a:xfrm>
            <a:off x="4265748" y="3311878"/>
            <a:ext cx="4600575" cy="2886076"/>
          </a:xfrm>
          <a:prstGeom prst="rect">
            <a:avLst/>
          </a:prstGeom>
          <a:noFill/>
        </p:spPr>
      </p:pic>
      <p:sp>
        <p:nvSpPr>
          <p:cNvPr id="5" name="모서리가 둥근 직사각형 4"/>
          <p:cNvSpPr/>
          <p:nvPr/>
        </p:nvSpPr>
        <p:spPr>
          <a:xfrm>
            <a:off x="3851920" y="332656"/>
            <a:ext cx="1224136" cy="43204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생물심리</a:t>
            </a:r>
            <a:endParaRPr lang="ko-KR" altLang="en-US" dirty="0"/>
          </a:p>
        </p:txBody>
      </p:sp>
      <p:sp>
        <p:nvSpPr>
          <p:cNvPr id="7" name="모서리가 둥근 직사각형 6"/>
          <p:cNvSpPr/>
          <p:nvPr/>
        </p:nvSpPr>
        <p:spPr>
          <a:xfrm>
            <a:off x="179512" y="1686953"/>
            <a:ext cx="1224136" cy="43204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전자회로</a:t>
            </a:r>
            <a:endParaRPr lang="ko-KR" altLang="en-US"/>
          </a:p>
        </p:txBody>
      </p:sp>
      <p:sp>
        <p:nvSpPr>
          <p:cNvPr id="8" name="모서리가 둥근 직사각형 7"/>
          <p:cNvSpPr/>
          <p:nvPr/>
        </p:nvSpPr>
        <p:spPr>
          <a:xfrm>
            <a:off x="7236296" y="2780928"/>
            <a:ext cx="1224136" cy="4320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의학</a:t>
            </a:r>
            <a:endParaRPr lang="ko-KR" altLang="en-US" dirty="0"/>
          </a:p>
        </p:txBody>
      </p:sp>
      <p:sp>
        <p:nvSpPr>
          <p:cNvPr id="9" name="모서리가 둥근 직사각형 8"/>
          <p:cNvSpPr/>
          <p:nvPr/>
        </p:nvSpPr>
        <p:spPr>
          <a:xfrm>
            <a:off x="3203848" y="5877272"/>
            <a:ext cx="1368152" cy="432048"/>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컴퓨터공학</a:t>
            </a:r>
            <a:endParaRPr lang="ko-KR" altLang="en-US" dirty="0"/>
          </a:p>
        </p:txBody>
      </p:sp>
      <p:cxnSp>
        <p:nvCxnSpPr>
          <p:cNvPr id="11" name="직선 연결선 10"/>
          <p:cNvCxnSpPr>
            <a:stCxn id="5" idx="2"/>
            <a:endCxn id="7" idx="0"/>
          </p:cNvCxnSpPr>
          <p:nvPr/>
        </p:nvCxnSpPr>
        <p:spPr>
          <a:xfrm flipH="1">
            <a:off x="791580" y="764704"/>
            <a:ext cx="3672408" cy="9222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7" idx="2"/>
            <a:endCxn id="9" idx="0"/>
          </p:cNvCxnSpPr>
          <p:nvPr/>
        </p:nvCxnSpPr>
        <p:spPr>
          <a:xfrm>
            <a:off x="791580" y="2119001"/>
            <a:ext cx="3096344" cy="375827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8" idx="2"/>
            <a:endCxn id="9" idx="0"/>
          </p:cNvCxnSpPr>
          <p:nvPr/>
        </p:nvCxnSpPr>
        <p:spPr>
          <a:xfrm flipH="1">
            <a:off x="3887924" y="3212976"/>
            <a:ext cx="3960440" cy="266429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8" idx="0"/>
            <a:endCxn id="5" idx="2"/>
          </p:cNvCxnSpPr>
          <p:nvPr/>
        </p:nvCxnSpPr>
        <p:spPr>
          <a:xfrm flipH="1" flipV="1">
            <a:off x="4463988" y="764704"/>
            <a:ext cx="3384376" cy="20162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nocloudinthesky.files.wordpress.com/2013/01/cybernetics-map.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1943</a:t>
            </a:r>
            <a:r>
              <a:rPr lang="ko-KR" altLang="en-US" dirty="0" smtClean="0"/>
              <a:t>년</a:t>
            </a:r>
            <a:endParaRPr lang="ko-KR" altLang="en-US" dirty="0"/>
          </a:p>
        </p:txBody>
      </p:sp>
      <p:sp>
        <p:nvSpPr>
          <p:cNvPr id="6" name="직사각형 5"/>
          <p:cNvSpPr/>
          <p:nvPr/>
        </p:nvSpPr>
        <p:spPr>
          <a:xfrm>
            <a:off x="239163" y="531760"/>
            <a:ext cx="4104456" cy="646331"/>
          </a:xfrm>
          <a:prstGeom prst="rect">
            <a:avLst/>
          </a:prstGeom>
        </p:spPr>
        <p:txBody>
          <a:bodyPr wrap="square">
            <a:spAutoFit/>
          </a:bodyPr>
          <a:lstStyle/>
          <a:p>
            <a:r>
              <a:rPr lang="en-US" altLang="ko-KR" dirty="0" smtClean="0"/>
              <a:t>neurophysiologist Warren McCulloch mathematician Walter Pitts</a:t>
            </a:r>
            <a:endParaRPr lang="ko-KR" altLang="en-US" dirty="0"/>
          </a:p>
        </p:txBody>
      </p:sp>
      <p:sp>
        <p:nvSpPr>
          <p:cNvPr id="7" name="직사각형 6"/>
          <p:cNvSpPr/>
          <p:nvPr/>
        </p:nvSpPr>
        <p:spPr>
          <a:xfrm>
            <a:off x="4923760" y="778199"/>
            <a:ext cx="3429978" cy="369332"/>
          </a:xfrm>
          <a:prstGeom prst="rect">
            <a:avLst/>
          </a:prstGeom>
        </p:spPr>
        <p:txBody>
          <a:bodyPr wrap="none">
            <a:spAutoFit/>
          </a:bodyPr>
          <a:lstStyle/>
          <a:p>
            <a:r>
              <a:rPr lang="en-US" altLang="ko-KR" i="1" dirty="0" smtClean="0"/>
              <a:t>how neurons might work(</a:t>
            </a:r>
            <a:r>
              <a:rPr lang="ko-KR" altLang="en-US" i="1" dirty="0" smtClean="0"/>
              <a:t>논문</a:t>
            </a:r>
            <a:r>
              <a:rPr lang="en-US" altLang="ko-KR" i="1" dirty="0" smtClean="0"/>
              <a:t>)</a:t>
            </a:r>
            <a:endParaRPr lang="ko-KR" altLang="en-US" i="1" dirty="0"/>
          </a:p>
        </p:txBody>
      </p:sp>
      <p:grpSp>
        <p:nvGrpSpPr>
          <p:cNvPr id="2" name="그룹 8"/>
          <p:cNvGrpSpPr/>
          <p:nvPr/>
        </p:nvGrpSpPr>
        <p:grpSpPr>
          <a:xfrm>
            <a:off x="46038" y="1832366"/>
            <a:ext cx="9034462" cy="4778375"/>
            <a:chOff x="46038" y="1698625"/>
            <a:chExt cx="9034462" cy="4778375"/>
          </a:xfrm>
        </p:grpSpPr>
        <p:pic>
          <p:nvPicPr>
            <p:cNvPr id="10" name="Picture 31"/>
            <p:cNvPicPr>
              <a:picLocks noChangeAspect="1" noChangeArrowheads="1"/>
            </p:cNvPicPr>
            <p:nvPr/>
          </p:nvPicPr>
          <p:blipFill>
            <a:blip r:embed="rId3" cstate="print"/>
            <a:srcRect/>
            <a:stretch>
              <a:fillRect/>
            </a:stretch>
          </p:blipFill>
          <p:spPr bwMode="auto">
            <a:xfrm>
              <a:off x="533400" y="2085975"/>
              <a:ext cx="8382000" cy="3759200"/>
            </a:xfrm>
            <a:prstGeom prst="rect">
              <a:avLst/>
            </a:prstGeom>
            <a:noFill/>
            <a:ln w="9525">
              <a:noFill/>
              <a:miter lim="800000"/>
              <a:headEnd/>
              <a:tailEnd/>
            </a:ln>
          </p:spPr>
        </p:pic>
        <p:sp>
          <p:nvSpPr>
            <p:cNvPr id="11" name="Line 32"/>
            <p:cNvSpPr>
              <a:spLocks noChangeShapeType="1"/>
            </p:cNvSpPr>
            <p:nvPr/>
          </p:nvSpPr>
          <p:spPr bwMode="auto">
            <a:xfrm>
              <a:off x="1092200" y="2136775"/>
              <a:ext cx="1612900" cy="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12" name="Line 33"/>
            <p:cNvSpPr>
              <a:spLocks noChangeShapeType="1"/>
            </p:cNvSpPr>
            <p:nvPr/>
          </p:nvSpPr>
          <p:spPr bwMode="auto">
            <a:xfrm flipV="1">
              <a:off x="1943100" y="2136775"/>
              <a:ext cx="769938" cy="4445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13" name="Rectangle 34"/>
            <p:cNvSpPr>
              <a:spLocks noChangeArrowheads="1"/>
            </p:cNvSpPr>
            <p:nvPr/>
          </p:nvSpPr>
          <p:spPr bwMode="auto">
            <a:xfrm>
              <a:off x="2687638" y="1971675"/>
              <a:ext cx="1892300" cy="330200"/>
            </a:xfrm>
            <a:prstGeom prst="rect">
              <a:avLst/>
            </a:prstGeom>
            <a:solidFill>
              <a:srgbClr val="FCFDCB"/>
            </a:solidFill>
            <a:ln w="25400">
              <a:solidFill>
                <a:srgbClr val="6600CC"/>
              </a:solidFill>
              <a:miter lim="800000"/>
              <a:headEnd/>
              <a:tailEnd/>
            </a:ln>
          </p:spPr>
          <p:txBody>
            <a:bodyPr wrap="none" lIns="92075" tIns="46038" rIns="92075" bIns="46038" anchor="ctr">
              <a:spAutoFit/>
            </a:bodyPr>
            <a:lstStyle/>
            <a:p>
              <a:pPr algn="ctr"/>
              <a:r>
                <a:rPr lang="en-US" altLang="ko-KR" sz="1400" b="1">
                  <a:ea typeface="굴림" charset="-127"/>
                </a:rPr>
                <a:t>Dendrites (</a:t>
              </a:r>
              <a:r>
                <a:rPr lang="ko-KR" altLang="en-US" sz="1400" b="1">
                  <a:ea typeface="굴림" charset="-127"/>
                </a:rPr>
                <a:t>수상돌기</a:t>
              </a:r>
              <a:r>
                <a:rPr lang="en-US" altLang="ko-KR" sz="1400" b="1">
                  <a:ea typeface="굴림" charset="-127"/>
                </a:rPr>
                <a:t>)</a:t>
              </a:r>
            </a:p>
          </p:txBody>
        </p:sp>
        <p:sp>
          <p:nvSpPr>
            <p:cNvPr id="14" name="Line 35"/>
            <p:cNvSpPr>
              <a:spLocks noChangeShapeType="1"/>
            </p:cNvSpPr>
            <p:nvPr/>
          </p:nvSpPr>
          <p:spPr bwMode="auto">
            <a:xfrm flipV="1">
              <a:off x="1587500" y="2709863"/>
              <a:ext cx="965200" cy="557212"/>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15" name="Rectangle 36"/>
            <p:cNvSpPr>
              <a:spLocks noChangeArrowheads="1"/>
            </p:cNvSpPr>
            <p:nvPr/>
          </p:nvSpPr>
          <p:spPr bwMode="auto">
            <a:xfrm>
              <a:off x="2527300" y="2543175"/>
              <a:ext cx="923925" cy="304800"/>
            </a:xfrm>
            <a:prstGeom prst="rect">
              <a:avLst/>
            </a:prstGeom>
            <a:noFill/>
            <a:ln w="25400">
              <a:noFill/>
              <a:miter lim="800000"/>
              <a:headEnd/>
              <a:tailEnd/>
            </a:ln>
          </p:spPr>
          <p:txBody>
            <a:bodyPr wrap="none" lIns="92075" tIns="46038" rIns="92075" bIns="46038" anchor="ctr">
              <a:spAutoFit/>
            </a:bodyPr>
            <a:lstStyle/>
            <a:p>
              <a:pPr algn="ctr"/>
              <a:r>
                <a:rPr lang="en-US" altLang="ko-KR" sz="1400">
                  <a:ea typeface="굴림" charset="-127"/>
                </a:rPr>
                <a:t>Cell body</a:t>
              </a:r>
            </a:p>
          </p:txBody>
        </p:sp>
        <p:sp>
          <p:nvSpPr>
            <p:cNvPr id="16" name="Line 37"/>
            <p:cNvSpPr>
              <a:spLocks noChangeShapeType="1"/>
            </p:cNvSpPr>
            <p:nvPr/>
          </p:nvSpPr>
          <p:spPr bwMode="auto">
            <a:xfrm>
              <a:off x="1422400" y="3419475"/>
              <a:ext cx="1181100" cy="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17" name="Rectangle 38"/>
            <p:cNvSpPr>
              <a:spLocks noChangeArrowheads="1"/>
            </p:cNvSpPr>
            <p:nvPr/>
          </p:nvSpPr>
          <p:spPr bwMode="auto">
            <a:xfrm>
              <a:off x="2578100" y="3267075"/>
              <a:ext cx="825500" cy="304800"/>
            </a:xfrm>
            <a:prstGeom prst="rect">
              <a:avLst/>
            </a:prstGeom>
            <a:noFill/>
            <a:ln w="25400">
              <a:noFill/>
              <a:miter lim="800000"/>
              <a:headEnd/>
              <a:tailEnd/>
            </a:ln>
          </p:spPr>
          <p:txBody>
            <a:bodyPr wrap="none" lIns="92075" tIns="46038" rIns="92075" bIns="46038" anchor="ctr">
              <a:spAutoFit/>
            </a:bodyPr>
            <a:lstStyle/>
            <a:p>
              <a:pPr algn="ctr"/>
              <a:r>
                <a:rPr lang="en-US" altLang="ko-KR" sz="1400">
                  <a:ea typeface="굴림" charset="-127"/>
                </a:rPr>
                <a:t>Nucleus</a:t>
              </a:r>
            </a:p>
          </p:txBody>
        </p:sp>
        <p:sp>
          <p:nvSpPr>
            <p:cNvPr id="18" name="Line 39"/>
            <p:cNvSpPr>
              <a:spLocks noChangeShapeType="1"/>
            </p:cNvSpPr>
            <p:nvPr/>
          </p:nvSpPr>
          <p:spPr bwMode="auto">
            <a:xfrm>
              <a:off x="1270000" y="3927475"/>
              <a:ext cx="635000" cy="2921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19" name="Rectangle 40"/>
            <p:cNvSpPr>
              <a:spLocks noChangeArrowheads="1"/>
            </p:cNvSpPr>
            <p:nvPr/>
          </p:nvSpPr>
          <p:spPr bwMode="auto">
            <a:xfrm>
              <a:off x="1800225" y="3960813"/>
              <a:ext cx="1262063" cy="542925"/>
            </a:xfrm>
            <a:prstGeom prst="rect">
              <a:avLst/>
            </a:prstGeom>
            <a:solidFill>
              <a:srgbClr val="FCFDCB"/>
            </a:solidFill>
            <a:ln w="25400">
              <a:solidFill>
                <a:srgbClr val="6600CC"/>
              </a:solidFill>
              <a:miter lim="800000"/>
              <a:headEnd/>
              <a:tailEnd/>
            </a:ln>
          </p:spPr>
          <p:txBody>
            <a:bodyPr wrap="none" lIns="92075" tIns="46038" rIns="92075" bIns="46038" anchor="ctr">
              <a:spAutoFit/>
            </a:bodyPr>
            <a:lstStyle/>
            <a:p>
              <a:pPr algn="ctr"/>
              <a:r>
                <a:rPr lang="en-US" altLang="ko-KR" sz="1400" b="1">
                  <a:ea typeface="굴림" charset="-127"/>
                </a:rPr>
                <a:t>Axon hillock</a:t>
              </a:r>
            </a:p>
            <a:p>
              <a:pPr algn="ctr"/>
              <a:r>
                <a:rPr lang="en-US" altLang="ko-KR" sz="1400" b="1">
                  <a:ea typeface="굴림" charset="-127"/>
                </a:rPr>
                <a:t>(</a:t>
              </a:r>
              <a:r>
                <a:rPr lang="ko-KR" altLang="en-US" sz="1400" b="1">
                  <a:ea typeface="굴림" charset="-127"/>
                </a:rPr>
                <a:t>축색둔덕</a:t>
              </a:r>
              <a:r>
                <a:rPr lang="en-US" altLang="ko-KR" sz="1400" b="1">
                  <a:ea typeface="굴림" charset="-127"/>
                </a:rPr>
                <a:t>)</a:t>
              </a:r>
            </a:p>
          </p:txBody>
        </p:sp>
        <p:sp>
          <p:nvSpPr>
            <p:cNvPr id="20" name="Rectangle 41"/>
            <p:cNvSpPr>
              <a:spLocks noChangeArrowheads="1"/>
            </p:cNvSpPr>
            <p:nvPr/>
          </p:nvSpPr>
          <p:spPr bwMode="auto">
            <a:xfrm>
              <a:off x="1862138" y="5105400"/>
              <a:ext cx="676275" cy="542925"/>
            </a:xfrm>
            <a:prstGeom prst="rect">
              <a:avLst/>
            </a:prstGeom>
            <a:solidFill>
              <a:srgbClr val="FCFDCB"/>
            </a:solidFill>
            <a:ln w="25400">
              <a:solidFill>
                <a:srgbClr val="6600CC"/>
              </a:solidFill>
              <a:miter lim="800000"/>
              <a:headEnd/>
              <a:tailEnd/>
            </a:ln>
          </p:spPr>
          <p:txBody>
            <a:bodyPr wrap="none" lIns="92075" tIns="46038" rIns="92075" bIns="46038" anchor="ctr">
              <a:spAutoFit/>
            </a:bodyPr>
            <a:lstStyle/>
            <a:p>
              <a:pPr algn="ctr"/>
              <a:r>
                <a:rPr lang="en-US" altLang="ko-KR" sz="1400" b="1">
                  <a:ea typeface="굴림" charset="-127"/>
                </a:rPr>
                <a:t>Axon</a:t>
              </a:r>
            </a:p>
            <a:p>
              <a:pPr algn="ctr"/>
              <a:r>
                <a:rPr lang="en-US" altLang="ko-KR" sz="1400" b="1">
                  <a:ea typeface="굴림" charset="-127"/>
                </a:rPr>
                <a:t>(</a:t>
              </a:r>
              <a:r>
                <a:rPr lang="ko-KR" altLang="en-US" sz="1400" b="1">
                  <a:ea typeface="굴림" charset="-127"/>
                </a:rPr>
                <a:t>축색</a:t>
              </a:r>
              <a:r>
                <a:rPr lang="en-US" altLang="ko-KR" sz="1400" b="1">
                  <a:ea typeface="굴림" charset="-127"/>
                </a:rPr>
                <a:t>)</a:t>
              </a:r>
            </a:p>
          </p:txBody>
        </p:sp>
        <p:sp>
          <p:nvSpPr>
            <p:cNvPr id="21" name="Line 42"/>
            <p:cNvSpPr>
              <a:spLocks noChangeShapeType="1"/>
            </p:cNvSpPr>
            <p:nvPr/>
          </p:nvSpPr>
          <p:spPr bwMode="auto">
            <a:xfrm flipV="1">
              <a:off x="2162175" y="4714875"/>
              <a:ext cx="0" cy="4064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22" name="Rectangle 43"/>
            <p:cNvSpPr>
              <a:spLocks noChangeArrowheads="1"/>
            </p:cNvSpPr>
            <p:nvPr/>
          </p:nvSpPr>
          <p:spPr bwMode="auto">
            <a:xfrm>
              <a:off x="3375025" y="3638550"/>
              <a:ext cx="854075" cy="517525"/>
            </a:xfrm>
            <a:prstGeom prst="rect">
              <a:avLst/>
            </a:prstGeom>
            <a:noFill/>
            <a:ln w="25400">
              <a:noFill/>
              <a:miter lim="800000"/>
              <a:headEnd/>
              <a:tailEnd/>
            </a:ln>
          </p:spPr>
          <p:txBody>
            <a:bodyPr wrap="none" lIns="92075" tIns="46038" rIns="92075" bIns="46038" anchor="ctr">
              <a:spAutoFit/>
            </a:bodyPr>
            <a:lstStyle/>
            <a:p>
              <a:r>
                <a:rPr lang="en-US" altLang="ko-KR" sz="1400">
                  <a:ea typeface="굴림" charset="-127"/>
                </a:rPr>
                <a:t>Signal </a:t>
              </a:r>
              <a:br>
                <a:rPr lang="en-US" altLang="ko-KR" sz="1400">
                  <a:ea typeface="굴림" charset="-127"/>
                </a:rPr>
              </a:br>
              <a:r>
                <a:rPr lang="en-US" altLang="ko-KR" sz="1400">
                  <a:ea typeface="굴림" charset="-127"/>
                </a:rPr>
                <a:t>direction</a:t>
              </a:r>
            </a:p>
          </p:txBody>
        </p:sp>
        <p:sp>
          <p:nvSpPr>
            <p:cNvPr id="23" name="Line 44"/>
            <p:cNvSpPr>
              <a:spLocks noChangeShapeType="1"/>
            </p:cNvSpPr>
            <p:nvPr/>
          </p:nvSpPr>
          <p:spPr bwMode="auto">
            <a:xfrm flipV="1">
              <a:off x="5181600" y="3686175"/>
              <a:ext cx="0" cy="7366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24" name="Rectangle 45"/>
            <p:cNvSpPr>
              <a:spLocks noChangeArrowheads="1"/>
            </p:cNvSpPr>
            <p:nvPr/>
          </p:nvSpPr>
          <p:spPr bwMode="auto">
            <a:xfrm>
              <a:off x="4692650" y="3190875"/>
              <a:ext cx="938213" cy="542925"/>
            </a:xfrm>
            <a:prstGeom prst="rect">
              <a:avLst/>
            </a:prstGeom>
            <a:solidFill>
              <a:srgbClr val="FCFDCB"/>
            </a:solidFill>
            <a:ln w="25400">
              <a:solidFill>
                <a:srgbClr val="6600CC"/>
              </a:solidFill>
              <a:miter lim="800000"/>
              <a:headEnd/>
              <a:tailEnd/>
            </a:ln>
          </p:spPr>
          <p:txBody>
            <a:bodyPr wrap="none" lIns="92075" tIns="46038" rIns="92075" bIns="46038" anchor="ctr">
              <a:spAutoFit/>
            </a:bodyPr>
            <a:lstStyle/>
            <a:p>
              <a:pPr algn="ctr"/>
              <a:r>
                <a:rPr lang="en-US" altLang="ko-KR" sz="1400" b="1" dirty="0">
                  <a:ea typeface="굴림" charset="-127"/>
                </a:rPr>
                <a:t>Synapse</a:t>
              </a:r>
            </a:p>
            <a:p>
              <a:pPr algn="ctr"/>
              <a:r>
                <a:rPr lang="en-US" altLang="ko-KR" sz="1400" b="1" dirty="0">
                  <a:ea typeface="굴림" charset="-127"/>
                </a:rPr>
                <a:t>(</a:t>
              </a:r>
              <a:r>
                <a:rPr lang="ko-KR" altLang="en-US" sz="1400" b="1" dirty="0">
                  <a:ea typeface="굴림" charset="-127"/>
                </a:rPr>
                <a:t>시냅스</a:t>
              </a:r>
              <a:r>
                <a:rPr lang="en-US" altLang="ko-KR" sz="1400" b="1" dirty="0">
                  <a:ea typeface="굴림" charset="-127"/>
                </a:rPr>
                <a:t>)</a:t>
              </a:r>
            </a:p>
          </p:txBody>
        </p:sp>
        <p:sp>
          <p:nvSpPr>
            <p:cNvPr id="25" name="Line 46"/>
            <p:cNvSpPr>
              <a:spLocks noChangeShapeType="1"/>
            </p:cNvSpPr>
            <p:nvPr/>
          </p:nvSpPr>
          <p:spPr bwMode="auto">
            <a:xfrm flipH="1">
              <a:off x="3111500" y="4448175"/>
              <a:ext cx="533400" cy="8382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26" name="Line 47"/>
            <p:cNvSpPr>
              <a:spLocks noChangeShapeType="1"/>
            </p:cNvSpPr>
            <p:nvPr/>
          </p:nvSpPr>
          <p:spPr bwMode="auto">
            <a:xfrm flipH="1">
              <a:off x="3111500" y="4448175"/>
              <a:ext cx="152400" cy="8382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27" name="Rectangle 48"/>
            <p:cNvSpPr>
              <a:spLocks noChangeArrowheads="1"/>
            </p:cNvSpPr>
            <p:nvPr/>
          </p:nvSpPr>
          <p:spPr bwMode="auto">
            <a:xfrm>
              <a:off x="2514600" y="5273675"/>
              <a:ext cx="1277938" cy="304800"/>
            </a:xfrm>
            <a:prstGeom prst="rect">
              <a:avLst/>
            </a:prstGeom>
            <a:noFill/>
            <a:ln w="25400">
              <a:noFill/>
              <a:miter lim="800000"/>
              <a:headEnd/>
              <a:tailEnd/>
            </a:ln>
          </p:spPr>
          <p:txBody>
            <a:bodyPr wrap="none" lIns="92075" tIns="46038" rIns="92075" bIns="46038" anchor="ctr">
              <a:spAutoFit/>
            </a:bodyPr>
            <a:lstStyle/>
            <a:p>
              <a:pPr algn="ctr"/>
              <a:r>
                <a:rPr lang="en-US" altLang="ko-KR" sz="1400">
                  <a:ea typeface="굴림" charset="-127"/>
                </a:rPr>
                <a:t>Myelin sheath</a:t>
              </a:r>
            </a:p>
          </p:txBody>
        </p:sp>
        <p:grpSp>
          <p:nvGrpSpPr>
            <p:cNvPr id="3" name="Group 49"/>
            <p:cNvGrpSpPr>
              <a:grpSpLocks/>
            </p:cNvGrpSpPr>
            <p:nvPr/>
          </p:nvGrpSpPr>
          <p:grpSpPr bwMode="auto">
            <a:xfrm>
              <a:off x="4864100" y="4803775"/>
              <a:ext cx="1309688" cy="1673225"/>
              <a:chOff x="3016" y="2480"/>
              <a:chExt cx="825" cy="1054"/>
            </a:xfrm>
          </p:grpSpPr>
          <p:sp>
            <p:nvSpPr>
              <p:cNvPr id="33" name="Line 50"/>
              <p:cNvSpPr>
                <a:spLocks noChangeShapeType="1"/>
              </p:cNvSpPr>
              <p:nvPr/>
            </p:nvSpPr>
            <p:spPr bwMode="auto">
              <a:xfrm>
                <a:off x="3048" y="2480"/>
                <a:ext cx="312" cy="736"/>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34" name="Line 51"/>
              <p:cNvSpPr>
                <a:spLocks noChangeShapeType="1"/>
              </p:cNvSpPr>
              <p:nvPr/>
            </p:nvSpPr>
            <p:spPr bwMode="auto">
              <a:xfrm>
                <a:off x="3016" y="2616"/>
                <a:ext cx="344" cy="6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35" name="Rectangle 52"/>
              <p:cNvSpPr>
                <a:spLocks noChangeArrowheads="1"/>
              </p:cNvSpPr>
              <p:nvPr/>
            </p:nvSpPr>
            <p:spPr bwMode="auto">
              <a:xfrm>
                <a:off x="3272" y="3208"/>
                <a:ext cx="569" cy="326"/>
              </a:xfrm>
              <a:prstGeom prst="rect">
                <a:avLst/>
              </a:prstGeom>
              <a:noFill/>
              <a:ln w="25400">
                <a:noFill/>
                <a:miter lim="800000"/>
                <a:headEnd/>
                <a:tailEnd/>
              </a:ln>
            </p:spPr>
            <p:txBody>
              <a:bodyPr wrap="none" lIns="92075" tIns="46038" rIns="92075" bIns="46038" anchor="ctr">
                <a:spAutoFit/>
              </a:bodyPr>
              <a:lstStyle/>
              <a:p>
                <a:r>
                  <a:rPr lang="en-US" altLang="ko-KR" sz="1400" dirty="0">
                    <a:ea typeface="굴림" charset="-127"/>
                  </a:rPr>
                  <a:t>Synaptic</a:t>
                </a:r>
                <a:br>
                  <a:rPr lang="en-US" altLang="ko-KR" sz="1400" dirty="0">
                    <a:ea typeface="굴림" charset="-127"/>
                  </a:rPr>
                </a:br>
                <a:r>
                  <a:rPr lang="en-US" altLang="ko-KR" sz="1400" dirty="0">
                    <a:ea typeface="굴림" charset="-127"/>
                  </a:rPr>
                  <a:t>terminals</a:t>
                </a:r>
              </a:p>
            </p:txBody>
          </p:sp>
        </p:grpSp>
        <p:sp>
          <p:nvSpPr>
            <p:cNvPr id="29" name="Rectangle 53"/>
            <p:cNvSpPr>
              <a:spLocks noChangeArrowheads="1"/>
            </p:cNvSpPr>
            <p:nvPr/>
          </p:nvSpPr>
          <p:spPr bwMode="auto">
            <a:xfrm>
              <a:off x="46038" y="4694238"/>
              <a:ext cx="1747837" cy="517525"/>
            </a:xfrm>
            <a:prstGeom prst="rect">
              <a:avLst/>
            </a:prstGeom>
            <a:noFill/>
            <a:ln w="25400">
              <a:noFill/>
              <a:miter lim="800000"/>
              <a:headEnd/>
              <a:tailEnd/>
            </a:ln>
          </p:spPr>
          <p:txBody>
            <a:bodyPr wrap="none" lIns="92075" tIns="46038" rIns="92075" bIns="46038" anchor="ctr">
              <a:spAutoFit/>
            </a:bodyPr>
            <a:lstStyle/>
            <a:p>
              <a:pPr algn="ctr"/>
              <a:r>
                <a:rPr lang="en-US" altLang="ko-KR" sz="1400" b="1">
                  <a:ea typeface="굴림" charset="-127"/>
                </a:rPr>
                <a:t>Presynaptic cell</a:t>
              </a:r>
            </a:p>
            <a:p>
              <a:pPr algn="ctr"/>
              <a:r>
                <a:rPr lang="en-US" altLang="ko-KR" sz="1400" b="1">
                  <a:ea typeface="굴림" charset="-127"/>
                </a:rPr>
                <a:t>(</a:t>
              </a:r>
              <a:r>
                <a:rPr lang="ko-KR" altLang="en-US" sz="1400" b="1">
                  <a:ea typeface="굴림" charset="-127"/>
                </a:rPr>
                <a:t>시냅스전 신경세포</a:t>
              </a:r>
              <a:r>
                <a:rPr lang="en-US" altLang="ko-KR" sz="1400" b="1">
                  <a:ea typeface="굴림" charset="-127"/>
                </a:rPr>
                <a:t>)</a:t>
              </a:r>
            </a:p>
          </p:txBody>
        </p:sp>
        <p:sp>
          <p:nvSpPr>
            <p:cNvPr id="30" name="Rectangle 54"/>
            <p:cNvSpPr>
              <a:spLocks noChangeArrowheads="1"/>
            </p:cNvSpPr>
            <p:nvPr/>
          </p:nvSpPr>
          <p:spPr bwMode="auto">
            <a:xfrm>
              <a:off x="6069013" y="4875213"/>
              <a:ext cx="1747837" cy="517525"/>
            </a:xfrm>
            <a:prstGeom prst="rect">
              <a:avLst/>
            </a:prstGeom>
            <a:noFill/>
            <a:ln w="25400">
              <a:noFill/>
              <a:miter lim="800000"/>
              <a:headEnd/>
              <a:tailEnd/>
            </a:ln>
          </p:spPr>
          <p:txBody>
            <a:bodyPr wrap="none" lIns="92075" tIns="46038" rIns="92075" bIns="46038" anchor="ctr">
              <a:spAutoFit/>
            </a:bodyPr>
            <a:lstStyle/>
            <a:p>
              <a:pPr algn="ctr"/>
              <a:r>
                <a:rPr lang="en-US" altLang="ko-KR" sz="1400" b="1">
                  <a:ea typeface="굴림" charset="-127"/>
                </a:rPr>
                <a:t>Postsynaptic cell</a:t>
              </a:r>
            </a:p>
            <a:p>
              <a:pPr algn="ctr"/>
              <a:r>
                <a:rPr lang="en-US" altLang="ko-KR" sz="1400" b="1">
                  <a:ea typeface="굴림" charset="-127"/>
                </a:rPr>
                <a:t>(</a:t>
              </a:r>
              <a:r>
                <a:rPr lang="ko-KR" altLang="en-US" sz="1400" b="1">
                  <a:ea typeface="굴림" charset="-127"/>
                </a:rPr>
                <a:t>시냅스후 신경세포</a:t>
              </a:r>
              <a:r>
                <a:rPr lang="en-US" altLang="ko-KR" sz="1400" b="1">
                  <a:ea typeface="굴림" charset="-127"/>
                </a:rPr>
                <a:t>)</a:t>
              </a:r>
            </a:p>
          </p:txBody>
        </p:sp>
        <p:sp>
          <p:nvSpPr>
            <p:cNvPr id="31" name="Line 44"/>
            <p:cNvSpPr>
              <a:spLocks noChangeShapeType="1"/>
            </p:cNvSpPr>
            <p:nvPr/>
          </p:nvSpPr>
          <p:spPr bwMode="auto">
            <a:xfrm flipV="1">
              <a:off x="8750300" y="2222500"/>
              <a:ext cx="0" cy="736600"/>
            </a:xfrm>
            <a:prstGeom prst="line">
              <a:avLst/>
            </a:prstGeom>
            <a:noFill/>
            <a:ln w="25400">
              <a:solidFill>
                <a:schemeClr val="tx1"/>
              </a:solidFill>
              <a:round/>
              <a:headEnd/>
              <a:tailEnd/>
            </a:ln>
          </p:spPr>
          <p:txBody>
            <a:bodyPr wrap="none" lIns="92075" tIns="46038" rIns="92075" bIns="46038" anchor="ctr"/>
            <a:lstStyle/>
            <a:p>
              <a:endParaRPr lang="ko-KR" altLang="en-US"/>
            </a:p>
          </p:txBody>
        </p:sp>
        <p:sp>
          <p:nvSpPr>
            <p:cNvPr id="32" name="Rectangle 45"/>
            <p:cNvSpPr>
              <a:spLocks noChangeArrowheads="1"/>
            </p:cNvSpPr>
            <p:nvPr/>
          </p:nvSpPr>
          <p:spPr bwMode="auto">
            <a:xfrm>
              <a:off x="7402513" y="1698625"/>
              <a:ext cx="1677987" cy="523875"/>
            </a:xfrm>
            <a:prstGeom prst="rect">
              <a:avLst/>
            </a:prstGeom>
            <a:solidFill>
              <a:srgbClr val="FCFDCB"/>
            </a:solidFill>
            <a:ln w="25400">
              <a:solidFill>
                <a:srgbClr val="6600CC"/>
              </a:solidFill>
              <a:miter lim="800000"/>
              <a:headEnd/>
              <a:tailEnd/>
            </a:ln>
          </p:spPr>
          <p:txBody>
            <a:bodyPr wrap="none" lIns="92075" tIns="46038" rIns="92075" bIns="46038" anchor="ctr">
              <a:spAutoFit/>
            </a:bodyPr>
            <a:lstStyle/>
            <a:p>
              <a:pPr algn="ctr"/>
              <a:r>
                <a:rPr lang="en-US" altLang="ko-KR" sz="1400" b="1">
                  <a:ea typeface="굴림" charset="-127"/>
                </a:rPr>
                <a:t>Synaptic terminal</a:t>
              </a:r>
            </a:p>
            <a:p>
              <a:pPr algn="ctr"/>
              <a:r>
                <a:rPr lang="en-US" altLang="ko-KR" sz="1400" b="1">
                  <a:ea typeface="굴림" charset="-127"/>
                </a:rPr>
                <a:t>(</a:t>
              </a:r>
              <a:r>
                <a:rPr lang="ko-KR" altLang="en-US" sz="1400" b="1">
                  <a:ea typeface="굴림" charset="-127"/>
                </a:rPr>
                <a:t>시냅스 말단</a:t>
              </a:r>
              <a:r>
                <a:rPr lang="en-US" altLang="ko-KR" sz="1400" b="1">
                  <a:ea typeface="굴림" charset="-127"/>
                </a:rPr>
                <a:t> )</a:t>
              </a:r>
            </a:p>
          </p:txBody>
        </p:sp>
      </p:grpSp>
      <p:sp>
        <p:nvSpPr>
          <p:cNvPr id="36" name="직사각형 35"/>
          <p:cNvSpPr/>
          <p:nvPr/>
        </p:nvSpPr>
        <p:spPr>
          <a:xfrm>
            <a:off x="307503" y="1412776"/>
            <a:ext cx="8640960" cy="646331"/>
          </a:xfrm>
          <a:prstGeom prst="rect">
            <a:avLst/>
          </a:prstGeom>
        </p:spPr>
        <p:txBody>
          <a:bodyPr wrap="square">
            <a:spAutoFit/>
          </a:bodyPr>
          <a:lstStyle/>
          <a:p>
            <a:r>
              <a:rPr lang="ko-KR" altLang="en-US" dirty="0" smtClean="0"/>
              <a:t>뇌의 신경 세포가 작동 할지도 모른다 방법을 설명하기 위해</a:t>
            </a:r>
            <a:r>
              <a:rPr lang="en-US" altLang="ko-KR" dirty="0" smtClean="0"/>
              <a:t>, </a:t>
            </a:r>
          </a:p>
          <a:p>
            <a:r>
              <a:rPr lang="ko-KR" altLang="en-US" dirty="0" smtClean="0"/>
              <a:t>그들은 전기 회로를 사용한 간단한 신경망 </a:t>
            </a:r>
            <a:r>
              <a:rPr lang="ko-KR" altLang="en-US" dirty="0" err="1" smtClean="0"/>
              <a:t>모델링하였다</a:t>
            </a:r>
            <a:r>
              <a:rPr lang="en-US" altLang="ko-KR" dirty="0" smtClean="0"/>
              <a:t>.</a:t>
            </a:r>
            <a:endParaRPr lang="ko-KR"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1949</a:t>
            </a:r>
            <a:r>
              <a:rPr lang="ko-KR" altLang="en-US" dirty="0" smtClean="0"/>
              <a:t>년</a:t>
            </a:r>
            <a:endParaRPr lang="ko-KR" altLang="en-US" dirty="0"/>
          </a:p>
        </p:txBody>
      </p:sp>
      <p:sp>
        <p:nvSpPr>
          <p:cNvPr id="5" name="직사각형 4"/>
          <p:cNvSpPr/>
          <p:nvPr/>
        </p:nvSpPr>
        <p:spPr>
          <a:xfrm>
            <a:off x="239163" y="886140"/>
            <a:ext cx="1584088" cy="369332"/>
          </a:xfrm>
          <a:prstGeom prst="rect">
            <a:avLst/>
          </a:prstGeom>
        </p:spPr>
        <p:txBody>
          <a:bodyPr wrap="none">
            <a:spAutoFit/>
          </a:bodyPr>
          <a:lstStyle/>
          <a:p>
            <a:r>
              <a:rPr lang="en-US" altLang="ko-KR" dirty="0" smtClean="0"/>
              <a:t>Donald </a:t>
            </a:r>
            <a:r>
              <a:rPr lang="en-US" altLang="ko-KR" dirty="0" err="1" smtClean="0"/>
              <a:t>Hebb</a:t>
            </a:r>
            <a:endParaRPr lang="ko-KR" altLang="en-US" dirty="0"/>
          </a:p>
        </p:txBody>
      </p:sp>
      <p:sp>
        <p:nvSpPr>
          <p:cNvPr id="6" name="직사각형 5"/>
          <p:cNvSpPr/>
          <p:nvPr/>
        </p:nvSpPr>
        <p:spPr>
          <a:xfrm>
            <a:off x="4572000" y="886140"/>
            <a:ext cx="3859005" cy="369332"/>
          </a:xfrm>
          <a:prstGeom prst="rect">
            <a:avLst/>
          </a:prstGeom>
        </p:spPr>
        <p:txBody>
          <a:bodyPr wrap="none">
            <a:spAutoFit/>
          </a:bodyPr>
          <a:lstStyle/>
          <a:p>
            <a:r>
              <a:rPr lang="en-US" altLang="ko-KR" i="1" dirty="0" smtClean="0"/>
              <a:t>The Organization of Behavior(</a:t>
            </a:r>
            <a:r>
              <a:rPr lang="ko-KR" altLang="en-US" i="1" dirty="0" smtClean="0"/>
              <a:t>논문</a:t>
            </a:r>
            <a:r>
              <a:rPr lang="en-US" altLang="ko-KR" i="1" dirty="0" smtClean="0"/>
              <a:t>)</a:t>
            </a:r>
            <a:endParaRPr lang="ko-KR" altLang="en-US" dirty="0"/>
          </a:p>
        </p:txBody>
      </p:sp>
      <p:pic>
        <p:nvPicPr>
          <p:cNvPr id="17410" name="Picture 2" descr="Cover of: The organization of behavior by D. O. Hebb"/>
          <p:cNvPicPr>
            <a:picLocks noChangeAspect="1" noChangeArrowheads="1"/>
          </p:cNvPicPr>
          <p:nvPr/>
        </p:nvPicPr>
        <p:blipFill>
          <a:blip r:embed="rId3" cstate="print"/>
          <a:srcRect/>
          <a:stretch>
            <a:fillRect/>
          </a:stretch>
        </p:blipFill>
        <p:spPr bwMode="auto">
          <a:xfrm>
            <a:off x="539552" y="1412776"/>
            <a:ext cx="2952328" cy="4887743"/>
          </a:xfrm>
          <a:prstGeom prst="rect">
            <a:avLst/>
          </a:prstGeom>
          <a:noFill/>
        </p:spPr>
      </p:pic>
      <p:pic>
        <p:nvPicPr>
          <p:cNvPr id="8" name="그림 7" descr="신경 강화.jpg"/>
          <p:cNvPicPr>
            <a:picLocks noChangeAspect="1"/>
          </p:cNvPicPr>
          <p:nvPr/>
        </p:nvPicPr>
        <p:blipFill>
          <a:blip r:embed="rId4" cstate="print"/>
          <a:stretch>
            <a:fillRect/>
          </a:stretch>
        </p:blipFill>
        <p:spPr>
          <a:xfrm>
            <a:off x="4108285" y="823265"/>
            <a:ext cx="4238625" cy="5478785"/>
          </a:xfrm>
          <a:prstGeom prst="rect">
            <a:avLst/>
          </a:prstGeom>
        </p:spPr>
      </p:pic>
      <p:sp>
        <p:nvSpPr>
          <p:cNvPr id="7" name="직사각형 6"/>
          <p:cNvSpPr/>
          <p:nvPr/>
        </p:nvSpPr>
        <p:spPr>
          <a:xfrm>
            <a:off x="4211960" y="404664"/>
            <a:ext cx="3995261" cy="369332"/>
          </a:xfrm>
          <a:prstGeom prst="rect">
            <a:avLst/>
          </a:prstGeom>
        </p:spPr>
        <p:txBody>
          <a:bodyPr wrap="none">
            <a:spAutoFit/>
          </a:bodyPr>
          <a:lstStyle/>
          <a:p>
            <a:r>
              <a:rPr lang="en-US" altLang="ko-KR" dirty="0" smtClean="0"/>
              <a:t>LTP(Long Term Potential) : </a:t>
            </a:r>
            <a:r>
              <a:rPr lang="ko-KR" altLang="en-US" dirty="0" smtClean="0"/>
              <a:t>장기 강화</a:t>
            </a:r>
            <a:endParaRPr lang="en-US" altLang="ko-KR"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(1950~1980)</a:t>
            </a:r>
            <a:endParaRPr lang="ko-KR" altLang="en-US" sz="4000" b="1" dirty="0">
              <a:ln>
                <a:solidFill>
                  <a:schemeClr val="accent4">
                    <a:lumMod val="50000"/>
                    <a:alpha val="14000"/>
                  </a:schemeClr>
                </a:solidFill>
              </a:ln>
              <a:solidFill>
                <a:srgbClr val="1D314E"/>
              </a:solidFill>
            </a:endParaRPr>
          </a:p>
        </p:txBody>
      </p:sp>
      <p:pic>
        <p:nvPicPr>
          <p:cNvPr id="47106" name="Picture 2" descr="http://www.cse.unsw.edu.au/~billw/cs9414/notes/intro/AI1.gif"/>
          <p:cNvPicPr>
            <a:picLocks noChangeAspect="1" noChangeArrowheads="1"/>
          </p:cNvPicPr>
          <p:nvPr/>
        </p:nvPicPr>
        <p:blipFill>
          <a:blip r:embed="rId2" cstate="print"/>
          <a:srcRect/>
          <a:stretch>
            <a:fillRect/>
          </a:stretch>
        </p:blipFill>
        <p:spPr bwMode="auto">
          <a:xfrm>
            <a:off x="576873" y="2618251"/>
            <a:ext cx="3898031" cy="2808312"/>
          </a:xfrm>
          <a:prstGeom prst="rect">
            <a:avLst/>
          </a:prstGeom>
          <a:noFill/>
        </p:spPr>
      </p:pic>
      <p:sp>
        <p:nvSpPr>
          <p:cNvPr id="6" name="TextBox 5"/>
          <p:cNvSpPr txBox="1"/>
          <p:nvPr/>
        </p:nvSpPr>
        <p:spPr>
          <a:xfrm>
            <a:off x="1627715" y="1988840"/>
            <a:ext cx="1488100" cy="369332"/>
          </a:xfrm>
          <a:prstGeom prst="rect">
            <a:avLst/>
          </a:prstGeom>
          <a:noFill/>
        </p:spPr>
        <p:txBody>
          <a:bodyPr wrap="none" rtlCol="0">
            <a:spAutoFit/>
          </a:bodyPr>
          <a:lstStyle/>
          <a:p>
            <a:r>
              <a:rPr lang="en-US" altLang="ko-KR" b="1" dirty="0" smtClean="0"/>
              <a:t>Symbolic AI</a:t>
            </a:r>
            <a:endParaRPr lang="ko-KR" altLang="en-US" b="1" dirty="0"/>
          </a:p>
        </p:txBody>
      </p:sp>
      <p:cxnSp>
        <p:nvCxnSpPr>
          <p:cNvPr id="7" name="직선 연결선 6"/>
          <p:cNvCxnSpPr/>
          <p:nvPr/>
        </p:nvCxnSpPr>
        <p:spPr>
          <a:xfrm>
            <a:off x="4553339" y="1815410"/>
            <a:ext cx="0" cy="44644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47108" name="Picture 4" descr="http://national.is.edu.ro/esta/content_files/cognitivism.gif"/>
          <p:cNvPicPr>
            <a:picLocks noChangeAspect="1" noChangeArrowheads="1"/>
          </p:cNvPicPr>
          <p:nvPr/>
        </p:nvPicPr>
        <p:blipFill>
          <a:blip r:embed="rId3" cstate="print"/>
          <a:srcRect/>
          <a:stretch>
            <a:fillRect/>
          </a:stretch>
        </p:blipFill>
        <p:spPr bwMode="auto">
          <a:xfrm>
            <a:off x="5220072" y="1842188"/>
            <a:ext cx="2952328" cy="4492655"/>
          </a:xfrm>
          <a:prstGeom prst="rect">
            <a:avLst/>
          </a:prstGeom>
          <a:noFill/>
        </p:spPr>
      </p:pic>
      <p:sp>
        <p:nvSpPr>
          <p:cNvPr id="8" name="타원 7"/>
          <p:cNvSpPr/>
          <p:nvPr/>
        </p:nvSpPr>
        <p:spPr>
          <a:xfrm>
            <a:off x="5724128" y="5459079"/>
            <a:ext cx="187220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Symbolic AI</a:t>
            </a:r>
            <a:endParaRPr lang="ko-KR" altLang="en-US" sz="4000" b="1" dirty="0">
              <a:ln>
                <a:solidFill>
                  <a:schemeClr val="accent4">
                    <a:lumMod val="50000"/>
                    <a:alpha val="14000"/>
                  </a:schemeClr>
                </a:solidFill>
              </a:ln>
              <a:solidFill>
                <a:srgbClr val="1D314E"/>
              </a:solidFill>
            </a:endParaRPr>
          </a:p>
        </p:txBody>
      </p:sp>
      <p:sp>
        <p:nvSpPr>
          <p:cNvPr id="7" name="직사각형 6"/>
          <p:cNvSpPr/>
          <p:nvPr/>
        </p:nvSpPr>
        <p:spPr>
          <a:xfrm>
            <a:off x="1963670" y="1412776"/>
            <a:ext cx="5184576" cy="369332"/>
          </a:xfrm>
          <a:prstGeom prst="rect">
            <a:avLst/>
          </a:prstGeom>
        </p:spPr>
        <p:txBody>
          <a:bodyPr wrap="square">
            <a:spAutoFit/>
          </a:bodyPr>
          <a:lstStyle/>
          <a:p>
            <a:r>
              <a:rPr lang="ko-KR" altLang="en-US" dirty="0" smtClean="0"/>
              <a:t>모든 지능형 생각이 </a:t>
            </a:r>
            <a:r>
              <a:rPr lang="en-US" altLang="ko-KR" dirty="0" smtClean="0"/>
              <a:t>symbolic </a:t>
            </a:r>
            <a:r>
              <a:rPr lang="ko-KR" altLang="en-US" dirty="0" smtClean="0"/>
              <a:t>조작이라는 가설</a:t>
            </a:r>
            <a:r>
              <a:rPr lang="en-US" altLang="ko-KR" dirty="0" smtClean="0"/>
              <a:t>.</a:t>
            </a:r>
            <a:endParaRPr lang="ko-KR" altLang="en-US" dirty="0"/>
          </a:p>
        </p:txBody>
      </p:sp>
      <p:pic>
        <p:nvPicPr>
          <p:cNvPr id="73734" name="Picture 6" descr="http://media.giphy.com/media/EcUuss82GUqkw/giphy.gif"/>
          <p:cNvPicPr>
            <a:picLocks noChangeAspect="1" noChangeArrowheads="1" noCrop="1"/>
          </p:cNvPicPr>
          <p:nvPr/>
        </p:nvPicPr>
        <p:blipFill>
          <a:blip r:embed="rId2" cstate="print"/>
          <a:srcRect/>
          <a:stretch>
            <a:fillRect/>
          </a:stretch>
        </p:blipFill>
        <p:spPr bwMode="auto">
          <a:xfrm>
            <a:off x="539552" y="1988840"/>
            <a:ext cx="8208912" cy="417646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1954</a:t>
            </a:r>
            <a:r>
              <a:rPr lang="ko-KR" altLang="en-US" dirty="0" smtClean="0"/>
              <a:t>년</a:t>
            </a:r>
            <a:endParaRPr lang="ko-KR" altLang="en-US" dirty="0"/>
          </a:p>
        </p:txBody>
      </p:sp>
      <p:sp>
        <p:nvSpPr>
          <p:cNvPr id="5" name="직사각형 4"/>
          <p:cNvSpPr/>
          <p:nvPr/>
        </p:nvSpPr>
        <p:spPr>
          <a:xfrm>
            <a:off x="1683006" y="67235"/>
            <a:ext cx="6552728" cy="369332"/>
          </a:xfrm>
          <a:prstGeom prst="rect">
            <a:avLst/>
          </a:prstGeom>
        </p:spPr>
        <p:txBody>
          <a:bodyPr wrap="square">
            <a:spAutoFit/>
          </a:bodyPr>
          <a:lstStyle/>
          <a:p>
            <a:r>
              <a:rPr lang="en-US" altLang="ko-KR" b="1" dirty="0" smtClean="0"/>
              <a:t>The First Randomly Connected </a:t>
            </a:r>
            <a:r>
              <a:rPr lang="en-US" altLang="ko-KR" b="1" dirty="0" err="1" smtClean="0"/>
              <a:t>Reverberatory</a:t>
            </a:r>
            <a:r>
              <a:rPr lang="en-US" altLang="ko-KR" b="1" dirty="0" smtClean="0"/>
              <a:t> Networks</a:t>
            </a:r>
            <a:endParaRPr lang="en-US" altLang="ko-KR" b="1" dirty="0"/>
          </a:p>
        </p:txBody>
      </p:sp>
      <p:pic>
        <p:nvPicPr>
          <p:cNvPr id="54274" name="Picture 2" descr="http://www.neurocomputing.org/Images/Farley.gif"/>
          <p:cNvPicPr>
            <a:picLocks noChangeAspect="1" noChangeArrowheads="1"/>
          </p:cNvPicPr>
          <p:nvPr/>
        </p:nvPicPr>
        <p:blipFill>
          <a:blip r:embed="rId3" cstate="print"/>
          <a:srcRect/>
          <a:stretch>
            <a:fillRect/>
          </a:stretch>
        </p:blipFill>
        <p:spPr bwMode="auto">
          <a:xfrm>
            <a:off x="814137" y="2175562"/>
            <a:ext cx="7560840" cy="3341670"/>
          </a:xfrm>
          <a:prstGeom prst="rect">
            <a:avLst/>
          </a:prstGeom>
          <a:noFill/>
        </p:spPr>
      </p:pic>
      <p:sp>
        <p:nvSpPr>
          <p:cNvPr id="7" name="직사각형 6"/>
          <p:cNvSpPr/>
          <p:nvPr/>
        </p:nvSpPr>
        <p:spPr>
          <a:xfrm>
            <a:off x="2809686" y="5773597"/>
            <a:ext cx="3468385" cy="369332"/>
          </a:xfrm>
          <a:prstGeom prst="rect">
            <a:avLst/>
          </a:prstGeom>
        </p:spPr>
        <p:txBody>
          <a:bodyPr wrap="none">
            <a:spAutoFit/>
          </a:bodyPr>
          <a:lstStyle/>
          <a:p>
            <a:r>
              <a:rPr lang="en-US" altLang="ko-KR" b="1" dirty="0" smtClean="0"/>
              <a:t>The Farley and Clark Network</a:t>
            </a:r>
            <a:endParaRPr lang="ko-KR" altLang="en-US" dirty="0"/>
          </a:p>
        </p:txBody>
      </p:sp>
      <p:sp>
        <p:nvSpPr>
          <p:cNvPr id="8" name="직사각형 7"/>
          <p:cNvSpPr/>
          <p:nvPr/>
        </p:nvSpPr>
        <p:spPr>
          <a:xfrm>
            <a:off x="395536" y="692696"/>
            <a:ext cx="8352928" cy="1200329"/>
          </a:xfrm>
          <a:prstGeom prst="rect">
            <a:avLst/>
          </a:prstGeom>
        </p:spPr>
        <p:txBody>
          <a:bodyPr wrap="square">
            <a:spAutoFit/>
          </a:bodyPr>
          <a:lstStyle/>
          <a:p>
            <a:r>
              <a:rPr lang="en-US" altLang="ko-KR" smtClean="0"/>
              <a:t>Hebbian</a:t>
            </a:r>
            <a:r>
              <a:rPr lang="ko-KR" altLang="en-US" dirty="0" smtClean="0"/>
              <a:t> 영감 네트워크는 </a:t>
            </a:r>
            <a:r>
              <a:rPr lang="en-US" altLang="ko-KR" dirty="0" smtClean="0"/>
              <a:t>MIT</a:t>
            </a:r>
            <a:r>
              <a:rPr lang="ko-KR" altLang="en-US" dirty="0" smtClean="0"/>
              <a:t>의 최초의 디지털 컴퓨터에서 </a:t>
            </a:r>
            <a:r>
              <a:rPr lang="en-US" altLang="ko-KR" dirty="0" smtClean="0"/>
              <a:t>1954 </a:t>
            </a:r>
            <a:r>
              <a:rPr lang="ko-KR" altLang="en-US" dirty="0" smtClean="0"/>
              <a:t>년에 </a:t>
            </a:r>
            <a:r>
              <a:rPr lang="ko-KR" altLang="en-US" dirty="0" err="1" smtClean="0"/>
              <a:t>팔리와</a:t>
            </a:r>
            <a:r>
              <a:rPr lang="ko-KR" altLang="en-US" dirty="0" smtClean="0"/>
              <a:t> </a:t>
            </a:r>
            <a:r>
              <a:rPr lang="ko-KR" altLang="en-US" dirty="0" err="1" smtClean="0"/>
              <a:t>클라크에</a:t>
            </a:r>
            <a:r>
              <a:rPr lang="ko-KR" altLang="en-US" dirty="0" smtClean="0"/>
              <a:t> 의해 </a:t>
            </a:r>
            <a:r>
              <a:rPr lang="ko-KR" altLang="en-US" dirty="0" err="1" smtClean="0"/>
              <a:t>시뮬레이션했습니다</a:t>
            </a:r>
            <a:r>
              <a:rPr lang="en-US" altLang="ko-KR" dirty="0" smtClean="0"/>
              <a:t>.</a:t>
            </a:r>
          </a:p>
          <a:p>
            <a:r>
              <a:rPr lang="ko-KR" altLang="en-US" dirty="0" smtClean="0"/>
              <a:t>네트워크는 무작위로 곱셈 계수 </a:t>
            </a:r>
            <a:r>
              <a:rPr lang="en-US" altLang="ko-KR" dirty="0" smtClean="0"/>
              <a:t>(</a:t>
            </a:r>
            <a:r>
              <a:rPr lang="ko-KR" altLang="en-US" dirty="0" smtClean="0"/>
              <a:t>가중치</a:t>
            </a:r>
            <a:r>
              <a:rPr lang="en-US" altLang="ko-KR" dirty="0" smtClean="0"/>
              <a:t>)</a:t>
            </a:r>
            <a:r>
              <a:rPr lang="ko-KR" altLang="en-US" dirty="0" smtClean="0"/>
              <a:t>를 갖는 </a:t>
            </a:r>
            <a:r>
              <a:rPr lang="ko-KR" altLang="en-US" dirty="0" err="1" smtClean="0"/>
              <a:t>단방향</a:t>
            </a:r>
            <a:r>
              <a:rPr lang="ko-KR" altLang="en-US" dirty="0" smtClean="0"/>
              <a:t> 선으로 서로 연결 뉴런을 나타내는 </a:t>
            </a:r>
            <a:r>
              <a:rPr lang="ko-KR" altLang="en-US" dirty="0" err="1" smtClean="0"/>
              <a:t>노드로</a:t>
            </a:r>
            <a:r>
              <a:rPr lang="ko-KR" altLang="en-US" dirty="0" smtClean="0"/>
              <a:t> 구성됩니다</a:t>
            </a:r>
            <a:r>
              <a:rPr lang="en-US" altLang="ko-KR" dirty="0" smtClean="0"/>
              <a:t>.    </a:t>
            </a:r>
            <a:r>
              <a:rPr lang="en-US" altLang="ko-KR" b="1" dirty="0" smtClean="0">
                <a:solidFill>
                  <a:srgbClr val="FF0000"/>
                </a:solidFill>
              </a:rPr>
              <a:t>multiplication factors (weights)</a:t>
            </a:r>
            <a:r>
              <a:rPr lang="en-US" altLang="ko-KR" dirty="0" smtClean="0"/>
              <a:t>.</a:t>
            </a:r>
            <a:endParaRPr lang="ko-KR"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1956</a:t>
            </a:r>
            <a:r>
              <a:rPr lang="ko-KR" altLang="en-US" dirty="0" smtClean="0"/>
              <a:t>년</a:t>
            </a:r>
            <a:endParaRPr lang="ko-KR" altLang="en-US" dirty="0"/>
          </a:p>
        </p:txBody>
      </p:sp>
      <p:sp>
        <p:nvSpPr>
          <p:cNvPr id="5" name="직사각형 4"/>
          <p:cNvSpPr/>
          <p:nvPr/>
        </p:nvSpPr>
        <p:spPr>
          <a:xfrm>
            <a:off x="1683078" y="67235"/>
            <a:ext cx="6993378" cy="369332"/>
          </a:xfrm>
          <a:prstGeom prst="rect">
            <a:avLst/>
          </a:prstGeom>
        </p:spPr>
        <p:txBody>
          <a:bodyPr wrap="square">
            <a:spAutoFit/>
          </a:bodyPr>
          <a:lstStyle/>
          <a:p>
            <a:r>
              <a:rPr lang="en-US" altLang="ko-KR" b="1" dirty="0" smtClean="0"/>
              <a:t>The First </a:t>
            </a:r>
            <a:r>
              <a:rPr lang="en-US" altLang="ko-KR" b="1" dirty="0" err="1" smtClean="0"/>
              <a:t>Reverbatory</a:t>
            </a:r>
            <a:r>
              <a:rPr lang="en-US" altLang="ko-KR" b="1" dirty="0" smtClean="0"/>
              <a:t> Network Showing Self-Assembly</a:t>
            </a:r>
            <a:endParaRPr lang="en-US" altLang="ko-KR" b="1" dirty="0"/>
          </a:p>
        </p:txBody>
      </p:sp>
      <p:pic>
        <p:nvPicPr>
          <p:cNvPr id="55298" name="Picture 2" descr="http://www.neurocomputing.org/Images/SelfAssemble.gif"/>
          <p:cNvPicPr>
            <a:picLocks noChangeAspect="1" noChangeArrowheads="1"/>
          </p:cNvPicPr>
          <p:nvPr/>
        </p:nvPicPr>
        <p:blipFill>
          <a:blip r:embed="rId3" cstate="print"/>
          <a:srcRect/>
          <a:stretch>
            <a:fillRect/>
          </a:stretch>
        </p:blipFill>
        <p:spPr bwMode="auto">
          <a:xfrm>
            <a:off x="2380093" y="2695473"/>
            <a:ext cx="4373143" cy="2808312"/>
          </a:xfrm>
          <a:prstGeom prst="rect">
            <a:avLst/>
          </a:prstGeom>
          <a:noFill/>
        </p:spPr>
      </p:pic>
      <p:sp>
        <p:nvSpPr>
          <p:cNvPr id="7" name="직사각형 6"/>
          <p:cNvSpPr/>
          <p:nvPr/>
        </p:nvSpPr>
        <p:spPr>
          <a:xfrm>
            <a:off x="2281191" y="5877272"/>
            <a:ext cx="4508735" cy="369332"/>
          </a:xfrm>
          <a:prstGeom prst="rect">
            <a:avLst/>
          </a:prstGeom>
        </p:spPr>
        <p:txBody>
          <a:bodyPr wrap="none">
            <a:spAutoFit/>
          </a:bodyPr>
          <a:lstStyle/>
          <a:p>
            <a:r>
              <a:rPr lang="en-US" altLang="ko-KR" b="1" dirty="0" smtClean="0">
                <a:solidFill>
                  <a:srgbClr val="FF0000"/>
                </a:solidFill>
              </a:rPr>
              <a:t>One Cell </a:t>
            </a:r>
            <a:r>
              <a:rPr lang="en-US" altLang="ko-KR" b="1" dirty="0" smtClean="0"/>
              <a:t>of the Self-Assembly Network</a:t>
            </a:r>
            <a:endParaRPr lang="ko-KR" altLang="en-US" dirty="0"/>
          </a:p>
        </p:txBody>
      </p:sp>
      <p:sp>
        <p:nvSpPr>
          <p:cNvPr id="8" name="직사각형 7"/>
          <p:cNvSpPr/>
          <p:nvPr/>
        </p:nvSpPr>
        <p:spPr>
          <a:xfrm>
            <a:off x="323528" y="706143"/>
            <a:ext cx="8496944" cy="1477328"/>
          </a:xfrm>
          <a:prstGeom prst="rect">
            <a:avLst/>
          </a:prstGeom>
        </p:spPr>
        <p:txBody>
          <a:bodyPr wrap="square">
            <a:spAutoFit/>
          </a:bodyPr>
          <a:lstStyle/>
          <a:p>
            <a:r>
              <a:rPr lang="en-US" altLang="ko-KR" dirty="0" smtClean="0"/>
              <a:t>Poughkeepsie</a:t>
            </a:r>
            <a:r>
              <a:rPr lang="en-US" altLang="ko-KR" dirty="0" smtClean="0"/>
              <a:t>, New York</a:t>
            </a:r>
            <a:r>
              <a:rPr lang="ko-KR" altLang="en-US" dirty="0" smtClean="0"/>
              <a:t>에있는 </a:t>
            </a:r>
            <a:r>
              <a:rPr lang="en-US" altLang="ko-KR" dirty="0" smtClean="0"/>
              <a:t>IBM </a:t>
            </a:r>
            <a:r>
              <a:rPr lang="ko-KR" altLang="en-US" dirty="0" smtClean="0"/>
              <a:t>연구소의 초기 </a:t>
            </a:r>
            <a:r>
              <a:rPr lang="en-US" altLang="ko-KR" dirty="0" smtClean="0"/>
              <a:t>IBM </a:t>
            </a:r>
            <a:r>
              <a:rPr lang="ko-KR" altLang="en-US" dirty="0" smtClean="0"/>
              <a:t>유형 </a:t>
            </a:r>
            <a:r>
              <a:rPr lang="en-US" altLang="ko-KR" dirty="0" smtClean="0"/>
              <a:t>701 (2K </a:t>
            </a:r>
            <a:r>
              <a:rPr lang="ko-KR" altLang="en-US" dirty="0" smtClean="0"/>
              <a:t>바이트의 메모리</a:t>
            </a:r>
            <a:r>
              <a:rPr lang="en-US" altLang="ko-KR" dirty="0" smtClean="0"/>
              <a:t>) </a:t>
            </a:r>
            <a:r>
              <a:rPr lang="ko-KR" altLang="en-US" dirty="0" smtClean="0"/>
              <a:t>및 </a:t>
            </a:r>
            <a:r>
              <a:rPr lang="en-US" altLang="ko-KR" dirty="0" smtClean="0"/>
              <a:t>704 </a:t>
            </a:r>
            <a:r>
              <a:rPr lang="ko-KR" altLang="en-US" dirty="0" smtClean="0"/>
              <a:t>계산기를 사용하여 </a:t>
            </a:r>
            <a:r>
              <a:rPr lang="en-US" altLang="ko-KR" dirty="0" smtClean="0"/>
              <a:t>N. </a:t>
            </a:r>
            <a:r>
              <a:rPr lang="ko-KR" altLang="en-US" dirty="0" err="1" smtClean="0"/>
              <a:t>로체스터</a:t>
            </a:r>
            <a:r>
              <a:rPr lang="ko-KR" altLang="en-US" dirty="0" smtClean="0"/>
              <a:t> 과 친구들에 의해 </a:t>
            </a:r>
            <a:r>
              <a:rPr lang="en-US" altLang="ko-KR" dirty="0" smtClean="0"/>
              <a:t>1956 </a:t>
            </a:r>
            <a:r>
              <a:rPr lang="ko-KR" altLang="en-US" dirty="0" smtClean="0"/>
              <a:t>년에 촬영되었습니다</a:t>
            </a:r>
            <a:r>
              <a:rPr lang="en-US" altLang="ko-KR" dirty="0" smtClean="0"/>
              <a:t>. </a:t>
            </a:r>
            <a:endParaRPr lang="en-US" altLang="ko-KR" dirty="0" smtClean="0"/>
          </a:p>
          <a:p>
            <a:r>
              <a:rPr lang="ko-KR" altLang="en-US" dirty="0" smtClean="0"/>
              <a:t>전체를 무작위로 셀로 </a:t>
            </a:r>
            <a:r>
              <a:rPr lang="ko-KR" altLang="en-US" dirty="0" smtClean="0"/>
              <a:t>연결하는 </a:t>
            </a:r>
            <a:r>
              <a:rPr lang="ko-KR" altLang="en-US" dirty="0" smtClean="0"/>
              <a:t>것 대신에 </a:t>
            </a:r>
            <a:r>
              <a:rPr lang="en-US" altLang="ko-KR" dirty="0" smtClean="0"/>
              <a:t>Farley and Clark </a:t>
            </a:r>
            <a:r>
              <a:rPr lang="ko-KR" altLang="en-US" dirty="0" smtClean="0"/>
              <a:t>그들이 </a:t>
            </a:r>
            <a:r>
              <a:rPr lang="ko-KR" altLang="en-US" dirty="0" smtClean="0"/>
              <a:t>단일 층에 세포를 조직 한 후 무작위로 셀의 출력은 다른 백 셀의 입력에 연결되었습니다</a:t>
            </a:r>
            <a:endParaRPr lang="ko-KR"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1959</a:t>
            </a:r>
            <a:r>
              <a:rPr lang="ko-KR" altLang="en-US" dirty="0" smtClean="0"/>
              <a:t>년</a:t>
            </a:r>
            <a:endParaRPr lang="ko-KR" altLang="en-US" dirty="0"/>
          </a:p>
        </p:txBody>
      </p:sp>
      <p:sp>
        <p:nvSpPr>
          <p:cNvPr id="5" name="직사각형 4"/>
          <p:cNvSpPr/>
          <p:nvPr/>
        </p:nvSpPr>
        <p:spPr>
          <a:xfrm>
            <a:off x="395536" y="836712"/>
            <a:ext cx="2232248" cy="923330"/>
          </a:xfrm>
          <a:prstGeom prst="rect">
            <a:avLst/>
          </a:prstGeom>
        </p:spPr>
        <p:txBody>
          <a:bodyPr wrap="square">
            <a:spAutoFit/>
          </a:bodyPr>
          <a:lstStyle/>
          <a:p>
            <a:r>
              <a:rPr lang="en-US" altLang="ko-KR" dirty="0" smtClean="0"/>
              <a:t>[Stanford] </a:t>
            </a:r>
          </a:p>
          <a:p>
            <a:r>
              <a:rPr lang="en-US" altLang="ko-KR" dirty="0" smtClean="0"/>
              <a:t>Bernard </a:t>
            </a:r>
            <a:r>
              <a:rPr lang="en-US" altLang="ko-KR" dirty="0" err="1" smtClean="0"/>
              <a:t>Widrow</a:t>
            </a:r>
            <a:r>
              <a:rPr lang="en-US" altLang="ko-KR" dirty="0" smtClean="0"/>
              <a:t> </a:t>
            </a:r>
          </a:p>
          <a:p>
            <a:r>
              <a:rPr lang="en-US" altLang="ko-KR" dirty="0" err="1" smtClean="0"/>
              <a:t>Marcian</a:t>
            </a:r>
            <a:r>
              <a:rPr lang="en-US" altLang="ko-KR" dirty="0" smtClean="0"/>
              <a:t> Hoff</a:t>
            </a:r>
            <a:endParaRPr lang="ko-KR" altLang="en-US" dirty="0"/>
          </a:p>
        </p:txBody>
      </p:sp>
      <p:sp>
        <p:nvSpPr>
          <p:cNvPr id="6" name="직사각형 5"/>
          <p:cNvSpPr/>
          <p:nvPr/>
        </p:nvSpPr>
        <p:spPr>
          <a:xfrm>
            <a:off x="2915816" y="878240"/>
            <a:ext cx="5976664" cy="646331"/>
          </a:xfrm>
          <a:prstGeom prst="rect">
            <a:avLst/>
          </a:prstGeom>
        </p:spPr>
        <p:txBody>
          <a:bodyPr wrap="square">
            <a:spAutoFit/>
          </a:bodyPr>
          <a:lstStyle/>
          <a:p>
            <a:r>
              <a:rPr lang="en-US" altLang="ko-KR" dirty="0" smtClean="0"/>
              <a:t>developed models called "ADALINE" and "MADALINE.“</a:t>
            </a:r>
          </a:p>
          <a:p>
            <a:r>
              <a:rPr lang="en-US" altLang="ko-KR" dirty="0" smtClean="0"/>
              <a:t>Multiple </a:t>
            </a:r>
            <a:r>
              <a:rPr lang="en-US" altLang="ko-KR" dirty="0" err="1" smtClean="0"/>
              <a:t>ADAptive</a:t>
            </a:r>
            <a:r>
              <a:rPr lang="en-US" altLang="ko-KR" dirty="0" smtClean="0"/>
              <a:t> </a:t>
            </a:r>
            <a:r>
              <a:rPr lang="en-US" altLang="ko-KR" b="1" dirty="0" err="1" smtClean="0">
                <a:solidFill>
                  <a:srgbClr val="FF0000"/>
                </a:solidFill>
              </a:rPr>
              <a:t>LINear</a:t>
            </a:r>
            <a:r>
              <a:rPr lang="en-US" altLang="ko-KR" dirty="0" smtClean="0"/>
              <a:t> Elements</a:t>
            </a:r>
            <a:endParaRPr lang="ko-KR" altLang="en-US" dirty="0"/>
          </a:p>
        </p:txBody>
      </p:sp>
      <p:pic>
        <p:nvPicPr>
          <p:cNvPr id="21506" name="Picture 2" descr="http://www.codeproject.com/KB/recipes/Neural_Dot_Net_Pt_3/3e5b39da.jpg"/>
          <p:cNvPicPr>
            <a:picLocks noChangeAspect="1" noChangeArrowheads="1"/>
          </p:cNvPicPr>
          <p:nvPr/>
        </p:nvPicPr>
        <p:blipFill>
          <a:blip r:embed="rId2" cstate="print"/>
          <a:srcRect/>
          <a:stretch>
            <a:fillRect/>
          </a:stretch>
        </p:blipFill>
        <p:spPr bwMode="auto">
          <a:xfrm>
            <a:off x="1763688" y="2132856"/>
            <a:ext cx="5095875" cy="399097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image.slidesharecdn.com/lecture11-090302042359-phpapp01/95/lecture11-neural-networks-8-728.jpg?cb=1235978279"/>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learntotradethemarket.com/wp-content/uploads/computer_vs_brain.jpg"/>
          <p:cNvPicPr>
            <a:picLocks noChangeAspect="1" noChangeArrowheads="1"/>
          </p:cNvPicPr>
          <p:nvPr/>
        </p:nvPicPr>
        <p:blipFill>
          <a:blip r:embed="rId2" cstate="print"/>
          <a:srcRect/>
          <a:stretch>
            <a:fillRect/>
          </a:stretch>
        </p:blipFill>
        <p:spPr bwMode="auto">
          <a:xfrm rot="10800000">
            <a:off x="2915816" y="1556792"/>
            <a:ext cx="3267075" cy="3810000"/>
          </a:xfrm>
          <a:prstGeom prst="rect">
            <a:avLst/>
          </a:prstGeom>
          <a:noFill/>
        </p:spPr>
      </p:pic>
      <p:sp>
        <p:nvSpPr>
          <p:cNvPr id="7" name="제목 1"/>
          <p:cNvSpPr>
            <a:spLocks noGrp="1"/>
          </p:cNvSpPr>
          <p:nvPr>
            <p:ph type="title"/>
          </p:nvPr>
        </p:nvSpPr>
        <p:spPr>
          <a:xfrm>
            <a:off x="237882" y="532655"/>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Remind (</a:t>
            </a:r>
            <a:r>
              <a:rPr lang="ko-KR" altLang="en-US" sz="4000" b="1" dirty="0" smtClean="0">
                <a:ln>
                  <a:solidFill>
                    <a:schemeClr val="accent4">
                      <a:lumMod val="50000"/>
                      <a:alpha val="14000"/>
                    </a:schemeClr>
                  </a:solidFill>
                </a:ln>
                <a:solidFill>
                  <a:srgbClr val="1D314E"/>
                </a:solidFill>
              </a:rPr>
              <a:t>한계</a:t>
            </a:r>
            <a:r>
              <a:rPr lang="en-US" altLang="ko-KR" sz="4000" b="1" dirty="0" smtClean="0">
                <a:ln>
                  <a:solidFill>
                    <a:schemeClr val="accent4">
                      <a:lumMod val="50000"/>
                      <a:alpha val="14000"/>
                    </a:schemeClr>
                  </a:solidFill>
                </a:ln>
                <a:solidFill>
                  <a:srgbClr val="1D314E"/>
                </a:solidFill>
              </a:rPr>
              <a:t>)</a:t>
            </a:r>
            <a:endParaRPr lang="ko-KR" altLang="en-US" sz="4000" b="1" dirty="0">
              <a:ln>
                <a:solidFill>
                  <a:schemeClr val="accent4">
                    <a:lumMod val="50000"/>
                    <a:alpha val="14000"/>
                  </a:schemeClr>
                </a:solidFill>
              </a:ln>
              <a:solidFill>
                <a:srgbClr val="1D314E"/>
              </a:solidFill>
            </a:endParaRPr>
          </a:p>
        </p:txBody>
      </p:sp>
      <p:sp>
        <p:nvSpPr>
          <p:cNvPr id="9" name="TextBox 8"/>
          <p:cNvSpPr txBox="1"/>
          <p:nvPr/>
        </p:nvSpPr>
        <p:spPr>
          <a:xfrm>
            <a:off x="5998771" y="1991476"/>
            <a:ext cx="2329933" cy="369332"/>
          </a:xfrm>
          <a:prstGeom prst="rect">
            <a:avLst/>
          </a:prstGeom>
          <a:noFill/>
        </p:spPr>
        <p:txBody>
          <a:bodyPr wrap="none" rtlCol="0">
            <a:spAutoFit/>
          </a:bodyPr>
          <a:lstStyle/>
          <a:p>
            <a:r>
              <a:rPr lang="en-US" altLang="ko-KR" b="1" dirty="0" smtClean="0"/>
              <a:t>100</a:t>
            </a:r>
            <a:r>
              <a:rPr lang="ko-KR" altLang="en-US" b="1" dirty="0" err="1" smtClean="0"/>
              <a:t>억개의</a:t>
            </a:r>
            <a:r>
              <a:rPr lang="ko-KR" altLang="en-US" b="1" dirty="0" smtClean="0"/>
              <a:t> </a:t>
            </a:r>
            <a:r>
              <a:rPr lang="en-US" altLang="ko-KR" b="1" dirty="0" smtClean="0"/>
              <a:t>neurons</a:t>
            </a:r>
            <a:r>
              <a:rPr lang="ko-KR" altLang="en-US" b="1" dirty="0" smtClean="0"/>
              <a:t> </a:t>
            </a:r>
            <a:endParaRPr lang="ko-KR" altLang="en-US" b="1" dirty="0"/>
          </a:p>
        </p:txBody>
      </p:sp>
      <p:sp>
        <p:nvSpPr>
          <p:cNvPr id="10" name="TextBox 9"/>
          <p:cNvSpPr txBox="1"/>
          <p:nvPr/>
        </p:nvSpPr>
        <p:spPr>
          <a:xfrm>
            <a:off x="6012160" y="2703648"/>
            <a:ext cx="2058577" cy="369332"/>
          </a:xfrm>
          <a:prstGeom prst="rect">
            <a:avLst/>
          </a:prstGeom>
          <a:noFill/>
        </p:spPr>
        <p:txBody>
          <a:bodyPr wrap="none" rtlCol="0">
            <a:spAutoFit/>
          </a:bodyPr>
          <a:lstStyle/>
          <a:p>
            <a:r>
              <a:rPr lang="en-US" altLang="ko-KR" b="1" dirty="0" smtClean="0"/>
              <a:t>60</a:t>
            </a:r>
            <a:r>
              <a:rPr lang="ko-KR" altLang="en-US" b="1" dirty="0" smtClean="0"/>
              <a:t>조의 </a:t>
            </a:r>
            <a:r>
              <a:rPr lang="en-US" altLang="ko-KR" b="1" dirty="0" smtClean="0"/>
              <a:t>synapses</a:t>
            </a:r>
            <a:r>
              <a:rPr lang="ko-KR" altLang="en-US" b="1" dirty="0" smtClean="0"/>
              <a:t> </a:t>
            </a:r>
            <a:endParaRPr lang="ko-KR" altLang="en-US" b="1" dirty="0"/>
          </a:p>
        </p:txBody>
      </p:sp>
      <p:sp>
        <p:nvSpPr>
          <p:cNvPr id="11" name="TextBox 10"/>
          <p:cNvSpPr txBox="1"/>
          <p:nvPr/>
        </p:nvSpPr>
        <p:spPr>
          <a:xfrm>
            <a:off x="6100193" y="3431636"/>
            <a:ext cx="2675925" cy="369332"/>
          </a:xfrm>
          <a:prstGeom prst="rect">
            <a:avLst/>
          </a:prstGeom>
          <a:noFill/>
        </p:spPr>
        <p:txBody>
          <a:bodyPr wrap="none" rtlCol="0">
            <a:spAutoFit/>
          </a:bodyPr>
          <a:lstStyle/>
          <a:p>
            <a:r>
              <a:rPr lang="en-US" altLang="ko-KR" b="1" dirty="0" smtClean="0"/>
              <a:t>Distributed Processing</a:t>
            </a:r>
            <a:endParaRPr lang="ko-KR" altLang="en-US" b="1" dirty="0"/>
          </a:p>
        </p:txBody>
      </p:sp>
      <p:sp>
        <p:nvSpPr>
          <p:cNvPr id="12" name="TextBox 11"/>
          <p:cNvSpPr txBox="1"/>
          <p:nvPr/>
        </p:nvSpPr>
        <p:spPr>
          <a:xfrm>
            <a:off x="6053878" y="4130419"/>
            <a:ext cx="2607252" cy="369332"/>
          </a:xfrm>
          <a:prstGeom prst="rect">
            <a:avLst/>
          </a:prstGeom>
          <a:noFill/>
        </p:spPr>
        <p:txBody>
          <a:bodyPr wrap="none" rtlCol="0">
            <a:spAutoFit/>
          </a:bodyPr>
          <a:lstStyle/>
          <a:p>
            <a:r>
              <a:rPr lang="en-US" altLang="ko-KR" b="1" dirty="0" smtClean="0">
                <a:solidFill>
                  <a:srgbClr val="FF0000"/>
                </a:solidFill>
              </a:rPr>
              <a:t>Non linear Processing</a:t>
            </a:r>
            <a:endParaRPr lang="ko-KR" altLang="en-US" b="1" dirty="0">
              <a:solidFill>
                <a:srgbClr val="FF0000"/>
              </a:solidFill>
            </a:endParaRPr>
          </a:p>
        </p:txBody>
      </p:sp>
      <p:sp>
        <p:nvSpPr>
          <p:cNvPr id="13" name="TextBox 12"/>
          <p:cNvSpPr txBox="1"/>
          <p:nvPr/>
        </p:nvSpPr>
        <p:spPr>
          <a:xfrm>
            <a:off x="5996135" y="4859868"/>
            <a:ext cx="2241768" cy="369332"/>
          </a:xfrm>
          <a:prstGeom prst="rect">
            <a:avLst/>
          </a:prstGeom>
          <a:noFill/>
        </p:spPr>
        <p:txBody>
          <a:bodyPr wrap="none" rtlCol="0">
            <a:spAutoFit/>
          </a:bodyPr>
          <a:lstStyle/>
          <a:p>
            <a:r>
              <a:rPr lang="en-US" altLang="ko-KR" b="1" dirty="0" smtClean="0"/>
              <a:t>Parallel Processing</a:t>
            </a:r>
            <a:endParaRPr lang="ko-KR" altLang="en-US" b="1" dirty="0"/>
          </a:p>
        </p:txBody>
      </p:sp>
      <p:sp>
        <p:nvSpPr>
          <p:cNvPr id="16" name="TextBox 15"/>
          <p:cNvSpPr txBox="1"/>
          <p:nvPr/>
        </p:nvSpPr>
        <p:spPr>
          <a:xfrm>
            <a:off x="884235" y="3429000"/>
            <a:ext cx="2228944" cy="369332"/>
          </a:xfrm>
          <a:prstGeom prst="rect">
            <a:avLst/>
          </a:prstGeom>
          <a:noFill/>
        </p:spPr>
        <p:txBody>
          <a:bodyPr wrap="none" rtlCol="0">
            <a:spAutoFit/>
          </a:bodyPr>
          <a:lstStyle/>
          <a:p>
            <a:r>
              <a:rPr lang="en-US" altLang="ko-KR" b="1" dirty="0" smtClean="0"/>
              <a:t>Central Processing</a:t>
            </a:r>
            <a:endParaRPr lang="ko-KR" altLang="en-US" b="1" dirty="0"/>
          </a:p>
        </p:txBody>
      </p:sp>
      <p:sp>
        <p:nvSpPr>
          <p:cNvPr id="17" name="TextBox 16"/>
          <p:cNvSpPr txBox="1"/>
          <p:nvPr/>
        </p:nvSpPr>
        <p:spPr>
          <a:xfrm>
            <a:off x="603842" y="4127783"/>
            <a:ext cx="2546659" cy="646331"/>
          </a:xfrm>
          <a:prstGeom prst="rect">
            <a:avLst/>
          </a:prstGeom>
          <a:noFill/>
        </p:spPr>
        <p:txBody>
          <a:bodyPr wrap="none" rtlCol="0">
            <a:spAutoFit/>
          </a:bodyPr>
          <a:lstStyle/>
          <a:p>
            <a:r>
              <a:rPr lang="en-US" altLang="ko-KR" b="1" dirty="0" smtClean="0"/>
              <a:t>Arithmetic operation’</a:t>
            </a:r>
          </a:p>
          <a:p>
            <a:r>
              <a:rPr lang="en-US" altLang="ko-KR" b="1" dirty="0" smtClean="0"/>
              <a:t>(</a:t>
            </a:r>
            <a:r>
              <a:rPr lang="en-US" altLang="ko-KR" b="1" dirty="0" smtClean="0">
                <a:solidFill>
                  <a:srgbClr val="FF0000"/>
                </a:solidFill>
              </a:rPr>
              <a:t>linearity</a:t>
            </a:r>
            <a:r>
              <a:rPr lang="en-US" altLang="ko-KR" b="1" dirty="0" smtClean="0"/>
              <a:t>)</a:t>
            </a:r>
            <a:endParaRPr lang="ko-KR" altLang="en-US" b="1" dirty="0"/>
          </a:p>
        </p:txBody>
      </p:sp>
      <p:sp>
        <p:nvSpPr>
          <p:cNvPr id="18" name="TextBox 17"/>
          <p:cNvSpPr txBox="1"/>
          <p:nvPr/>
        </p:nvSpPr>
        <p:spPr>
          <a:xfrm>
            <a:off x="698485" y="4857232"/>
            <a:ext cx="2596032" cy="369332"/>
          </a:xfrm>
          <a:prstGeom prst="rect">
            <a:avLst/>
          </a:prstGeom>
          <a:noFill/>
        </p:spPr>
        <p:txBody>
          <a:bodyPr wrap="none" rtlCol="0">
            <a:spAutoFit/>
          </a:bodyPr>
          <a:lstStyle/>
          <a:p>
            <a:r>
              <a:rPr lang="en-US" altLang="ko-KR" b="1" dirty="0" smtClean="0"/>
              <a:t>Sequential Processing</a:t>
            </a:r>
            <a:endParaRPr lang="ko-KR"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구글 검색.jpg"/>
          <p:cNvPicPr>
            <a:picLocks noChangeAspect="1"/>
          </p:cNvPicPr>
          <p:nvPr/>
        </p:nvPicPr>
        <p:blipFill>
          <a:blip r:embed="rId2" cstate="print"/>
          <a:stretch>
            <a:fillRect/>
          </a:stretch>
        </p:blipFill>
        <p:spPr>
          <a:xfrm>
            <a:off x="251520" y="1268760"/>
            <a:ext cx="4115314" cy="3456384"/>
          </a:xfrm>
          <a:prstGeom prst="rect">
            <a:avLst/>
          </a:prstGeom>
        </p:spPr>
      </p:pic>
      <p:pic>
        <p:nvPicPr>
          <p:cNvPr id="6" name="그림 5" descr="구글 검색.jpg"/>
          <p:cNvPicPr>
            <a:picLocks noChangeAspect="1"/>
          </p:cNvPicPr>
          <p:nvPr/>
        </p:nvPicPr>
        <p:blipFill>
          <a:blip r:embed="rId3" cstate="print"/>
          <a:stretch>
            <a:fillRect/>
          </a:stretch>
        </p:blipFill>
        <p:spPr>
          <a:xfrm>
            <a:off x="4644008" y="1260086"/>
            <a:ext cx="3919909" cy="3528392"/>
          </a:xfrm>
          <a:prstGeom prst="rect">
            <a:avLst/>
          </a:prstGeom>
        </p:spPr>
      </p:pic>
      <p:pic>
        <p:nvPicPr>
          <p:cNvPr id="7" name="그림 6" descr="facebook.jpg"/>
          <p:cNvPicPr>
            <a:picLocks noChangeAspect="1"/>
          </p:cNvPicPr>
          <p:nvPr/>
        </p:nvPicPr>
        <p:blipFill>
          <a:blip r:embed="rId4" cstate="print"/>
          <a:stretch>
            <a:fillRect/>
          </a:stretch>
        </p:blipFill>
        <p:spPr>
          <a:xfrm>
            <a:off x="2339752" y="4149080"/>
            <a:ext cx="4351957" cy="2227003"/>
          </a:xfrm>
          <a:prstGeom prst="rect">
            <a:avLst/>
          </a:prstGeom>
        </p:spPr>
      </p:pic>
      <p:sp>
        <p:nvSpPr>
          <p:cNvPr id="9" name="제목 1"/>
          <p:cNvSpPr>
            <a:spLocks noGrp="1"/>
          </p:cNvSpPr>
          <p:nvPr>
            <p:ph type="title"/>
          </p:nvPr>
        </p:nvSpPr>
        <p:spPr>
          <a:xfrm>
            <a:off x="237883"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About Me</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1960</a:t>
            </a:r>
            <a:r>
              <a:rPr lang="ko-KR" altLang="en-US" dirty="0" smtClean="0"/>
              <a:t>년</a:t>
            </a:r>
            <a:endParaRPr lang="ko-KR" altLang="en-US" dirty="0"/>
          </a:p>
        </p:txBody>
      </p:sp>
      <p:sp>
        <p:nvSpPr>
          <p:cNvPr id="5" name="직사각형 4"/>
          <p:cNvSpPr/>
          <p:nvPr/>
        </p:nvSpPr>
        <p:spPr>
          <a:xfrm>
            <a:off x="395536" y="692696"/>
            <a:ext cx="8280920" cy="2585323"/>
          </a:xfrm>
          <a:prstGeom prst="rect">
            <a:avLst/>
          </a:prstGeom>
        </p:spPr>
        <p:txBody>
          <a:bodyPr wrap="square">
            <a:spAutoFit/>
          </a:bodyPr>
          <a:lstStyle/>
          <a:p>
            <a:r>
              <a:rPr lang="ko-KR" altLang="ko-KR" dirty="0" smtClean="0"/>
              <a:t>최초의</a:t>
            </a:r>
            <a:r>
              <a:rPr lang="en-US" altLang="ko-KR" dirty="0" smtClean="0"/>
              <a:t> artificial neural network</a:t>
            </a:r>
            <a:r>
              <a:rPr lang="ko-KR" altLang="ko-KR" dirty="0" smtClean="0"/>
              <a:t>가 연구되기 시작하였다</a:t>
            </a:r>
            <a:r>
              <a:rPr lang="en-US" altLang="ko-KR" dirty="0" smtClean="0"/>
              <a:t>. </a:t>
            </a:r>
            <a:r>
              <a:rPr lang="ko-KR" altLang="ko-KR" dirty="0" smtClean="0"/>
              <a:t>이 때는</a:t>
            </a:r>
            <a:r>
              <a:rPr lang="en-US" altLang="ko-KR" dirty="0" smtClean="0"/>
              <a:t> input, output</a:t>
            </a:r>
            <a:r>
              <a:rPr lang="ko-KR" altLang="ko-KR" dirty="0" smtClean="0"/>
              <a:t>의 두 개의 </a:t>
            </a:r>
            <a:r>
              <a:rPr lang="en-US" altLang="ko-KR" dirty="0" smtClean="0"/>
              <a:t>layer</a:t>
            </a:r>
            <a:r>
              <a:rPr lang="ko-KR" altLang="ko-KR" dirty="0" smtClean="0"/>
              <a:t>를 사용하였고</a:t>
            </a:r>
            <a:r>
              <a:rPr lang="en-US" altLang="ko-KR" dirty="0" smtClean="0"/>
              <a:t>, </a:t>
            </a:r>
            <a:r>
              <a:rPr lang="ko-KR" altLang="ko-KR" dirty="0" smtClean="0"/>
              <a:t>각</a:t>
            </a:r>
            <a:r>
              <a:rPr lang="en-US" altLang="ko-KR" dirty="0" smtClean="0"/>
              <a:t> layer</a:t>
            </a:r>
            <a:r>
              <a:rPr lang="ko-KR" altLang="ko-KR" dirty="0" smtClean="0"/>
              <a:t>의</a:t>
            </a:r>
            <a:r>
              <a:rPr lang="en-US" altLang="ko-KR" dirty="0" smtClean="0"/>
              <a:t> neuron</a:t>
            </a:r>
            <a:r>
              <a:rPr lang="ko-KR" altLang="ko-KR" dirty="0" smtClean="0"/>
              <a:t>과</a:t>
            </a:r>
            <a:r>
              <a:rPr lang="en-US" altLang="ko-KR" dirty="0" smtClean="0"/>
              <a:t> neuron</a:t>
            </a:r>
            <a:r>
              <a:rPr lang="ko-KR" altLang="ko-KR" dirty="0" smtClean="0"/>
              <a:t>을 잇는</a:t>
            </a:r>
            <a:r>
              <a:rPr lang="en-US" altLang="ko-KR" dirty="0" smtClean="0"/>
              <a:t> synapse</a:t>
            </a:r>
            <a:r>
              <a:rPr lang="ko-KR" altLang="ko-KR" dirty="0" smtClean="0"/>
              <a:t>의</a:t>
            </a:r>
            <a:r>
              <a:rPr lang="en-US" altLang="ko-KR" dirty="0" smtClean="0"/>
              <a:t> weight</a:t>
            </a:r>
            <a:r>
              <a:rPr lang="ko-KR" altLang="ko-KR" dirty="0" smtClean="0"/>
              <a:t>를 학습시켜서 물체 인식을 하는 연구가 진행되었다</a:t>
            </a:r>
            <a:r>
              <a:rPr lang="en-US" altLang="ko-KR" dirty="0" smtClean="0"/>
              <a:t>. </a:t>
            </a:r>
            <a:r>
              <a:rPr lang="ko-KR" altLang="ko-KR" dirty="0" smtClean="0"/>
              <a:t>이 때는</a:t>
            </a:r>
            <a:r>
              <a:rPr lang="en-US" altLang="ko-KR" dirty="0" smtClean="0"/>
              <a:t> training data</a:t>
            </a:r>
            <a:r>
              <a:rPr lang="ko-KR" altLang="ko-KR" dirty="0" smtClean="0"/>
              <a:t>를 통해서</a:t>
            </a:r>
            <a:r>
              <a:rPr lang="en-US" altLang="ko-KR" dirty="0" smtClean="0"/>
              <a:t> weight</a:t>
            </a:r>
            <a:r>
              <a:rPr lang="ko-KR" altLang="ko-KR" dirty="0" smtClean="0"/>
              <a:t>를 자동으로 학습할 수는 없었고</a:t>
            </a:r>
            <a:r>
              <a:rPr lang="en-US" altLang="ko-KR" dirty="0" smtClean="0"/>
              <a:t>, </a:t>
            </a:r>
            <a:r>
              <a:rPr lang="ko-KR" altLang="ko-KR" dirty="0" smtClean="0"/>
              <a:t>사람이 수동으로 튜닝을 해야만 했다</a:t>
            </a:r>
            <a:r>
              <a:rPr lang="en-US" altLang="ko-KR" dirty="0" smtClean="0"/>
              <a:t>. </a:t>
            </a:r>
            <a:r>
              <a:rPr lang="ko-KR" altLang="ko-KR" b="1" dirty="0" smtClean="0">
                <a:solidFill>
                  <a:srgbClr val="FF0000"/>
                </a:solidFill>
              </a:rPr>
              <a:t>이러한 구조는</a:t>
            </a:r>
            <a:r>
              <a:rPr lang="en-US" altLang="ko-KR" b="1" dirty="0" smtClean="0">
                <a:solidFill>
                  <a:srgbClr val="FF0000"/>
                </a:solidFill>
              </a:rPr>
              <a:t> XOR </a:t>
            </a:r>
            <a:r>
              <a:rPr lang="ko-KR" altLang="ko-KR" b="1" dirty="0" smtClean="0">
                <a:solidFill>
                  <a:srgbClr val="FF0000"/>
                </a:solidFill>
              </a:rPr>
              <a:t>문제를 풀 수 없다는 근원적인 단점</a:t>
            </a:r>
            <a:r>
              <a:rPr lang="ko-KR" altLang="ko-KR" dirty="0" smtClean="0"/>
              <a:t>을 가지고 있었다</a:t>
            </a:r>
            <a:r>
              <a:rPr lang="en-US" altLang="ko-KR" dirty="0" smtClean="0"/>
              <a:t>.</a:t>
            </a:r>
          </a:p>
          <a:p>
            <a:r>
              <a:rPr lang="ko-KR" altLang="ko-KR" b="1" dirty="0" smtClean="0"/>
              <a:t>배타적 논리합</a:t>
            </a:r>
            <a:r>
              <a:rPr lang="en-US" altLang="ko-KR" dirty="0" smtClean="0"/>
              <a:t> (</a:t>
            </a:r>
            <a:r>
              <a:rPr lang="ko-KR" altLang="ko-KR" b="1" dirty="0" smtClean="0"/>
              <a:t>exclusive or</a:t>
            </a:r>
            <a:r>
              <a:rPr lang="en-US" altLang="ko-KR" dirty="0" smtClean="0"/>
              <a:t>)</a:t>
            </a:r>
            <a:r>
              <a:rPr lang="ko-KR" altLang="ko-KR" dirty="0" smtClean="0"/>
              <a:t>은</a:t>
            </a:r>
            <a:r>
              <a:rPr lang="en-US" altLang="ko-KR" dirty="0" smtClean="0"/>
              <a:t> </a:t>
            </a:r>
            <a:r>
              <a:rPr lang="en-US" altLang="ko-KR" u="sng" dirty="0" err="1" smtClean="0">
                <a:hlinkClick r:id="rId2" tooltip="수리 논리학"/>
              </a:rPr>
              <a:t>수리</a:t>
            </a:r>
            <a:r>
              <a:rPr lang="en-US" altLang="ko-KR" u="sng" dirty="0" smtClean="0">
                <a:hlinkClick r:id="rId2" tooltip="수리 논리학"/>
              </a:rPr>
              <a:t> </a:t>
            </a:r>
            <a:r>
              <a:rPr lang="en-US" altLang="ko-KR" u="sng" dirty="0" err="1" smtClean="0">
                <a:hlinkClick r:id="rId2" tooltip="수리 논리학"/>
              </a:rPr>
              <a:t>논리학</a:t>
            </a:r>
            <a:r>
              <a:rPr lang="ko-KR" altLang="ko-KR" dirty="0" smtClean="0"/>
              <a:t>에서 주어진</a:t>
            </a:r>
            <a:r>
              <a:rPr lang="en-US" altLang="ko-KR" dirty="0" smtClean="0"/>
              <a:t> 2</a:t>
            </a:r>
            <a:r>
              <a:rPr lang="ko-KR" altLang="ko-KR" dirty="0" smtClean="0"/>
              <a:t>개의 명제 가운데</a:t>
            </a:r>
            <a:r>
              <a:rPr lang="en-US" altLang="ko-KR" dirty="0" smtClean="0"/>
              <a:t> 1</a:t>
            </a:r>
            <a:r>
              <a:rPr lang="ko-KR" altLang="ko-KR" dirty="0" smtClean="0"/>
              <a:t>개만 참일 경우를 판단하는</a:t>
            </a:r>
            <a:r>
              <a:rPr lang="en-US" altLang="ko-KR" dirty="0" smtClean="0"/>
              <a:t> </a:t>
            </a:r>
            <a:r>
              <a:rPr lang="en-US" altLang="ko-KR" u="sng" dirty="0" err="1" smtClean="0">
                <a:hlinkClick r:id="rId3" tooltip="논리 연산"/>
              </a:rPr>
              <a:t>논리</a:t>
            </a:r>
            <a:r>
              <a:rPr lang="en-US" altLang="ko-KR" u="sng" dirty="0" smtClean="0">
                <a:hlinkClick r:id="rId3" tooltip="논리 연산"/>
              </a:rPr>
              <a:t> </a:t>
            </a:r>
            <a:r>
              <a:rPr lang="en-US" altLang="ko-KR" u="sng" dirty="0" err="1" smtClean="0">
                <a:hlinkClick r:id="rId3" tooltip="논리 연산"/>
              </a:rPr>
              <a:t>연산</a:t>
            </a:r>
            <a:r>
              <a:rPr lang="ko-KR" altLang="ko-KR" dirty="0" smtClean="0"/>
              <a:t>이다</a:t>
            </a:r>
            <a:r>
              <a:rPr lang="en-US" altLang="ko-KR" dirty="0" smtClean="0"/>
              <a:t>. </a:t>
            </a:r>
            <a:r>
              <a:rPr lang="ko-KR" altLang="ko-KR" dirty="0" smtClean="0"/>
              <a:t>약칭으로</a:t>
            </a:r>
            <a:r>
              <a:rPr lang="en-US" altLang="ko-KR" dirty="0" smtClean="0"/>
              <a:t> </a:t>
            </a:r>
            <a:r>
              <a:rPr lang="en-US" altLang="ko-KR" b="1" dirty="0" smtClean="0"/>
              <a:t>XOR</a:t>
            </a:r>
            <a:r>
              <a:rPr lang="en-US" altLang="ko-KR" dirty="0" smtClean="0"/>
              <a:t>, </a:t>
            </a:r>
            <a:r>
              <a:rPr lang="en-US" altLang="ko-KR" b="1" dirty="0" smtClean="0"/>
              <a:t>EOR</a:t>
            </a:r>
            <a:r>
              <a:rPr lang="en-US" altLang="ko-KR" dirty="0" smtClean="0"/>
              <a:t>, </a:t>
            </a:r>
            <a:r>
              <a:rPr lang="en-US" altLang="ko-KR" b="1" dirty="0" smtClean="0"/>
              <a:t>EXOR</a:t>
            </a:r>
            <a:r>
              <a:rPr lang="ko-KR" altLang="ko-KR" dirty="0" smtClean="0"/>
              <a:t>라고도 쓴다</a:t>
            </a:r>
            <a:r>
              <a:rPr lang="en-US" altLang="ko-KR" dirty="0" smtClean="0"/>
              <a:t>. </a:t>
            </a:r>
            <a:endParaRPr lang="ko-KR" altLang="en-US" dirty="0"/>
          </a:p>
        </p:txBody>
      </p:sp>
      <p:pic>
        <p:nvPicPr>
          <p:cNvPr id="17410" name="Picture 2" descr="http://ecee.colorado.edu/~mathys/ecen1400/labs/lab06/Basic_NAND_NOR_XOR_x.png"/>
          <p:cNvPicPr>
            <a:picLocks noChangeAspect="1" noChangeArrowheads="1"/>
          </p:cNvPicPr>
          <p:nvPr/>
        </p:nvPicPr>
        <p:blipFill>
          <a:blip r:embed="rId4" cstate="print"/>
          <a:srcRect/>
          <a:stretch>
            <a:fillRect/>
          </a:stretch>
        </p:blipFill>
        <p:spPr bwMode="auto">
          <a:xfrm>
            <a:off x="1331640" y="3140968"/>
            <a:ext cx="6408712" cy="3040846"/>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1962</a:t>
            </a:r>
            <a:r>
              <a:rPr lang="ko-KR" altLang="en-US" dirty="0" smtClean="0"/>
              <a:t>년</a:t>
            </a:r>
            <a:endParaRPr lang="ko-KR" altLang="en-US" dirty="0"/>
          </a:p>
        </p:txBody>
      </p:sp>
      <p:sp>
        <p:nvSpPr>
          <p:cNvPr id="5" name="직사각형 4"/>
          <p:cNvSpPr/>
          <p:nvPr/>
        </p:nvSpPr>
        <p:spPr>
          <a:xfrm>
            <a:off x="395536" y="620688"/>
            <a:ext cx="8352928" cy="3693319"/>
          </a:xfrm>
          <a:prstGeom prst="rect">
            <a:avLst/>
          </a:prstGeom>
        </p:spPr>
        <p:txBody>
          <a:bodyPr wrap="square">
            <a:spAutoFit/>
          </a:bodyPr>
          <a:lstStyle/>
          <a:p>
            <a:r>
              <a:rPr lang="en-US" altLang="ko-KR" dirty="0" smtClean="0"/>
              <a:t>1962 </a:t>
            </a:r>
            <a:r>
              <a:rPr lang="ko-KR" altLang="en-US" dirty="0" smtClean="0"/>
              <a:t>년에는 </a:t>
            </a:r>
            <a:r>
              <a:rPr lang="en-US" altLang="ko-KR" b="1" dirty="0" err="1" smtClean="0">
                <a:solidFill>
                  <a:srgbClr val="FF0000"/>
                </a:solidFill>
              </a:rPr>
              <a:t>Widrow</a:t>
            </a:r>
            <a:r>
              <a:rPr lang="en-US" altLang="ko-KR" b="1" dirty="0" smtClean="0">
                <a:solidFill>
                  <a:srgbClr val="FF0000"/>
                </a:solidFill>
              </a:rPr>
              <a:t> &amp; Hoff</a:t>
            </a:r>
          </a:p>
          <a:p>
            <a:r>
              <a:rPr lang="ko-KR" altLang="en-US" dirty="0" smtClean="0"/>
              <a:t>무게는 그것을 조정하기 전에 값을 조사 학습 방법을 개발했다 </a:t>
            </a:r>
            <a:r>
              <a:rPr lang="en-US" altLang="ko-KR" dirty="0" smtClean="0"/>
              <a:t>(</a:t>
            </a:r>
            <a:r>
              <a:rPr lang="ko-KR" altLang="en-US" dirty="0" smtClean="0"/>
              <a:t>즉</a:t>
            </a:r>
            <a:r>
              <a:rPr lang="en-US" altLang="ko-KR" dirty="0" smtClean="0"/>
              <a:t>, 0 </a:t>
            </a:r>
            <a:r>
              <a:rPr lang="ko-KR" altLang="en-US" dirty="0" smtClean="0"/>
              <a:t>또는 </a:t>
            </a:r>
            <a:r>
              <a:rPr lang="en-US" altLang="ko-KR" dirty="0" smtClean="0"/>
              <a:t>1)</a:t>
            </a:r>
            <a:r>
              <a:rPr lang="ko-KR" altLang="en-US" dirty="0" smtClean="0"/>
              <a:t>에 따라 </a:t>
            </a:r>
            <a:r>
              <a:rPr lang="en-US" altLang="ko-KR" dirty="0" smtClean="0"/>
              <a:t>: </a:t>
            </a:r>
            <a:r>
              <a:rPr lang="ko-KR" altLang="en-US" dirty="0" smtClean="0"/>
              <a:t>체중 변화 </a:t>
            </a:r>
            <a:r>
              <a:rPr lang="en-US" altLang="ko-KR" dirty="0" smtClean="0"/>
              <a:t>= (</a:t>
            </a:r>
            <a:r>
              <a:rPr lang="ko-KR" altLang="en-US" dirty="0" smtClean="0"/>
              <a:t>미리 무게 라인 값</a:t>
            </a:r>
            <a:r>
              <a:rPr lang="en-US" altLang="ko-KR" dirty="0" smtClean="0"/>
              <a:t>) * (</a:t>
            </a:r>
            <a:r>
              <a:rPr lang="ko-KR" altLang="en-US" dirty="0" smtClean="0"/>
              <a:t>오류 </a:t>
            </a:r>
            <a:r>
              <a:rPr lang="en-US" altLang="ko-KR" dirty="0" smtClean="0"/>
              <a:t>/ (</a:t>
            </a:r>
            <a:r>
              <a:rPr lang="ko-KR" altLang="en-US" dirty="0" smtClean="0"/>
              <a:t>입력 수</a:t>
            </a:r>
            <a:r>
              <a:rPr lang="en-US" altLang="ko-KR" dirty="0" smtClean="0"/>
              <a:t>)). </a:t>
            </a:r>
            <a:r>
              <a:rPr lang="ko-KR" altLang="en-US" dirty="0" smtClean="0"/>
              <a:t>이것은 하나의 활성 </a:t>
            </a:r>
            <a:r>
              <a:rPr lang="ko-KR" altLang="en-US" dirty="0" err="1" smtClean="0"/>
              <a:t>퍼셉트론은</a:t>
            </a:r>
            <a:r>
              <a:rPr lang="ko-KR" altLang="en-US" dirty="0" smtClean="0"/>
              <a:t> 큰 오차를 가지고 있어도 좋지만</a:t>
            </a:r>
            <a:r>
              <a:rPr lang="en-US" altLang="ko-KR" dirty="0" smtClean="0"/>
              <a:t>, </a:t>
            </a:r>
            <a:r>
              <a:rPr lang="ko-KR" altLang="en-US" dirty="0" smtClean="0"/>
              <a:t>하나의 네트워크를 통해</a:t>
            </a:r>
            <a:r>
              <a:rPr lang="en-US" altLang="ko-KR" dirty="0" smtClean="0"/>
              <a:t>, </a:t>
            </a:r>
            <a:r>
              <a:rPr lang="ko-KR" altLang="en-US" dirty="0" smtClean="0"/>
              <a:t>또는 적어도 </a:t>
            </a:r>
            <a:r>
              <a:rPr lang="ko-KR" altLang="en-US" b="1" dirty="0" smtClean="0"/>
              <a:t>인접 </a:t>
            </a:r>
            <a:r>
              <a:rPr lang="ko-KR" altLang="en-US" b="1" dirty="0" err="1" smtClean="0"/>
              <a:t>퍼셉트론에</a:t>
            </a:r>
            <a:r>
              <a:rPr lang="ko-KR" altLang="en-US" b="1" dirty="0" smtClean="0"/>
              <a:t> 배포하는 가중치를 조정할 수 있다는 생각에 기초</a:t>
            </a:r>
            <a:r>
              <a:rPr lang="ko-KR" altLang="en-US" dirty="0" smtClean="0"/>
              <a:t>하고 있습니다</a:t>
            </a:r>
            <a:r>
              <a:rPr lang="en-US" altLang="ko-KR" dirty="0" smtClean="0"/>
              <a:t>. </a:t>
            </a:r>
          </a:p>
          <a:p>
            <a:r>
              <a:rPr lang="ko-KR" altLang="en-US" dirty="0" smtClean="0"/>
              <a:t>무게의 이전 행이 </a:t>
            </a:r>
            <a:r>
              <a:rPr lang="en-US" altLang="ko-KR" dirty="0" smtClean="0"/>
              <a:t>0</a:t>
            </a:r>
            <a:r>
              <a:rPr lang="ko-KR" altLang="en-US" dirty="0" smtClean="0"/>
              <a:t>이면</a:t>
            </a:r>
            <a:r>
              <a:rPr lang="en-US" altLang="ko-KR" dirty="0" smtClean="0"/>
              <a:t>, </a:t>
            </a:r>
            <a:r>
              <a:rPr lang="ko-KR" altLang="en-US" dirty="0" smtClean="0"/>
              <a:t>이것은 궁극적으로 자동으로 수정됩니다 만</a:t>
            </a:r>
            <a:r>
              <a:rPr lang="en-US" altLang="ko-KR" dirty="0" smtClean="0"/>
              <a:t>,</a:t>
            </a:r>
            <a:r>
              <a:rPr lang="ko-KR" altLang="en-US" dirty="0" smtClean="0"/>
              <a:t>이 규칙을 적용하면 여전히 오류가 발생합니다</a:t>
            </a:r>
            <a:r>
              <a:rPr lang="en-US" altLang="ko-KR" dirty="0" smtClean="0"/>
              <a:t>. </a:t>
            </a:r>
            <a:r>
              <a:rPr lang="ko-KR" altLang="en-US" dirty="0" smtClean="0"/>
              <a:t>그것이 모든 오류보다 가중치 모두에 전달되도록 오류가 저장되어있는 경우 제거됩니다</a:t>
            </a:r>
            <a:r>
              <a:rPr lang="en-US" altLang="ko-KR" dirty="0" smtClean="0"/>
              <a:t>.</a:t>
            </a:r>
          </a:p>
          <a:p>
            <a:r>
              <a:rPr lang="en-US" altLang="ko-KR" dirty="0" smtClean="0"/>
              <a:t>.</a:t>
            </a:r>
            <a:r>
              <a:rPr lang="ko-KR" altLang="en-US" dirty="0" smtClean="0"/>
              <a:t>아이러니하게도</a:t>
            </a:r>
            <a:r>
              <a:rPr lang="en-US" altLang="ko-KR" dirty="0" smtClean="0"/>
              <a:t>, </a:t>
            </a:r>
            <a:r>
              <a:rPr lang="ko-KR" altLang="en-US" b="1" dirty="0" smtClean="0"/>
              <a:t>존 폰 </a:t>
            </a:r>
            <a:r>
              <a:rPr lang="ko-KR" altLang="en-US" b="1" dirty="0" err="1" smtClean="0"/>
              <a:t>노이만</a:t>
            </a:r>
            <a:r>
              <a:rPr lang="ko-KR" altLang="en-US" b="1" dirty="0" smtClean="0"/>
              <a:t> 자신이 전신 릴레이 나 진공관을 사용하여 신경 기능의 모방</a:t>
            </a:r>
            <a:r>
              <a:rPr lang="ko-KR" altLang="en-US" dirty="0" smtClean="0"/>
              <a:t>을 시사했습니다</a:t>
            </a:r>
            <a:r>
              <a:rPr lang="en-US" altLang="ko-KR" dirty="0" smtClean="0"/>
              <a:t>.</a:t>
            </a:r>
          </a:p>
          <a:p>
            <a:r>
              <a:rPr lang="ko-KR" altLang="en-US" dirty="0" smtClean="0"/>
              <a:t>이것은 여러 신경망의 초기 성공은 특히 시간에 실용적인 기술을 고려하여 신경망의 가능성을 과장으로 이어졌다는 사실과 결합 시켰습니다</a:t>
            </a:r>
            <a:r>
              <a:rPr lang="en-US" altLang="ko-KR" dirty="0" smtClean="0"/>
              <a:t>. </a:t>
            </a:r>
            <a:endParaRPr lang="en-US" altLang="ko-KR" dirty="0"/>
          </a:p>
        </p:txBody>
      </p:sp>
      <p:pic>
        <p:nvPicPr>
          <p:cNvPr id="16386" name="Picture 2" descr="http://menu.mt.co.kr/tech/thumb/2014/05/06/2014052813547159129_2.jpg?rnd=72266?rand=2559"/>
          <p:cNvPicPr>
            <a:picLocks noChangeAspect="1" noChangeArrowheads="1"/>
          </p:cNvPicPr>
          <p:nvPr/>
        </p:nvPicPr>
        <p:blipFill>
          <a:blip r:embed="rId2" cstate="print"/>
          <a:srcRect/>
          <a:stretch>
            <a:fillRect/>
          </a:stretch>
        </p:blipFill>
        <p:spPr bwMode="auto">
          <a:xfrm>
            <a:off x="4355976" y="4437112"/>
            <a:ext cx="4032448" cy="2088232"/>
          </a:xfrm>
          <a:prstGeom prst="rect">
            <a:avLst/>
          </a:prstGeom>
          <a:noFill/>
        </p:spPr>
      </p:pic>
      <p:pic>
        <p:nvPicPr>
          <p:cNvPr id="18434" name="Picture 2" descr="http://www.neurocomputing.org/Images/History/Neural_Network_History_2/discriminant1.gif"/>
          <p:cNvPicPr>
            <a:picLocks noChangeAspect="1" noChangeArrowheads="1"/>
          </p:cNvPicPr>
          <p:nvPr/>
        </p:nvPicPr>
        <p:blipFill>
          <a:blip r:embed="rId3" cstate="print"/>
          <a:srcRect/>
          <a:stretch>
            <a:fillRect/>
          </a:stretch>
        </p:blipFill>
        <p:spPr bwMode="auto">
          <a:xfrm>
            <a:off x="539552" y="4314825"/>
            <a:ext cx="3528392" cy="2282527"/>
          </a:xfrm>
          <a:prstGeom prst="rect">
            <a:avLst/>
          </a:prstGeom>
          <a:noFill/>
        </p:spPr>
      </p:pic>
      <p:sp>
        <p:nvSpPr>
          <p:cNvPr id="6" name="직사각형 5"/>
          <p:cNvSpPr/>
          <p:nvPr/>
        </p:nvSpPr>
        <p:spPr>
          <a:xfrm>
            <a:off x="1687179" y="53788"/>
            <a:ext cx="2781146" cy="369332"/>
          </a:xfrm>
          <a:prstGeom prst="rect">
            <a:avLst/>
          </a:prstGeom>
        </p:spPr>
        <p:txBody>
          <a:bodyPr wrap="none">
            <a:spAutoFit/>
          </a:bodyPr>
          <a:lstStyle/>
          <a:p>
            <a:r>
              <a:rPr lang="en-US" altLang="ko-KR" b="1" dirty="0" smtClean="0"/>
              <a:t>The Classic </a:t>
            </a:r>
            <a:r>
              <a:rPr lang="en-US" altLang="ko-KR" b="1" dirty="0" err="1" smtClean="0"/>
              <a:t>Perceptrons</a:t>
            </a:r>
            <a:endParaRPr lang="en-US" altLang="ko-KR"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ANNT.jpg"/>
          <p:cNvPicPr>
            <a:picLocks noChangeAspect="1"/>
          </p:cNvPicPr>
          <p:nvPr/>
        </p:nvPicPr>
        <p:blipFill>
          <a:blip r:embed="rId2" cstate="print"/>
          <a:stretch>
            <a:fillRect/>
          </a:stretch>
        </p:blipFill>
        <p:spPr>
          <a:xfrm>
            <a:off x="410776" y="1412776"/>
            <a:ext cx="8337688" cy="4968552"/>
          </a:xfrm>
          <a:prstGeom prst="rect">
            <a:avLst/>
          </a:prstGeom>
        </p:spPr>
      </p:pic>
      <p:sp>
        <p:nvSpPr>
          <p:cNvPr id="8"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Von Neumann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Neural System</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1972</a:t>
            </a:r>
            <a:r>
              <a:rPr lang="ko-KR" altLang="en-US" dirty="0" smtClean="0"/>
              <a:t>년</a:t>
            </a:r>
            <a:endParaRPr lang="ko-KR" altLang="en-US" dirty="0"/>
          </a:p>
        </p:txBody>
      </p:sp>
      <p:sp>
        <p:nvSpPr>
          <p:cNvPr id="5" name="직사각형 4"/>
          <p:cNvSpPr/>
          <p:nvPr/>
        </p:nvSpPr>
        <p:spPr>
          <a:xfrm>
            <a:off x="323528" y="620688"/>
            <a:ext cx="8424936" cy="1477328"/>
          </a:xfrm>
          <a:prstGeom prst="rect">
            <a:avLst/>
          </a:prstGeom>
        </p:spPr>
        <p:txBody>
          <a:bodyPr wrap="square">
            <a:spAutoFit/>
          </a:bodyPr>
          <a:lstStyle/>
          <a:p>
            <a:r>
              <a:rPr lang="ko-KR" altLang="en-US" dirty="0" smtClean="0"/>
              <a:t>서로 독립적으로 동일한 네트워크를 개발했습니다</a:t>
            </a:r>
            <a:r>
              <a:rPr lang="en-US" altLang="ko-KR" dirty="0" smtClean="0"/>
              <a:t>. </a:t>
            </a:r>
            <a:r>
              <a:rPr lang="ko-KR" altLang="en-US" dirty="0" smtClean="0"/>
              <a:t>그들은 모두 자신의 생각을 설명하기 위해 매트릭스 수학을 사용하지만</a:t>
            </a:r>
            <a:r>
              <a:rPr lang="en-US" altLang="ko-KR" dirty="0" smtClean="0"/>
              <a:t>, </a:t>
            </a:r>
            <a:r>
              <a:rPr lang="ko-KR" altLang="en-US" dirty="0" smtClean="0"/>
              <a:t>그들은 </a:t>
            </a:r>
            <a:endParaRPr lang="en-US" altLang="ko-KR" dirty="0" smtClean="0"/>
          </a:p>
          <a:p>
            <a:r>
              <a:rPr lang="ko-KR" altLang="en-US" dirty="0" smtClean="0"/>
              <a:t>아날로그 </a:t>
            </a:r>
            <a:r>
              <a:rPr lang="en-US" altLang="ko-KR" dirty="0" smtClean="0"/>
              <a:t>ADALINE </a:t>
            </a:r>
            <a:r>
              <a:rPr lang="ko-KR" altLang="en-US" dirty="0" smtClean="0"/>
              <a:t>회로의 배열을 </a:t>
            </a:r>
            <a:r>
              <a:rPr lang="ko-KR" altLang="en-US" dirty="0" smtClean="0"/>
              <a:t>만들고 있었지만 현실화 되지는 못하였습니다</a:t>
            </a:r>
            <a:r>
              <a:rPr lang="en-US" altLang="ko-KR" dirty="0" smtClean="0"/>
              <a:t>.</a:t>
            </a:r>
          </a:p>
          <a:p>
            <a:endParaRPr lang="en-US" altLang="ko-KR" dirty="0" smtClean="0"/>
          </a:p>
          <a:p>
            <a:r>
              <a:rPr lang="ko-KR" altLang="en-US" dirty="0" smtClean="0"/>
              <a:t>뉴런은 </a:t>
            </a:r>
            <a:r>
              <a:rPr lang="ko-KR" altLang="en-US" dirty="0" smtClean="0"/>
              <a:t>대신 </a:t>
            </a:r>
            <a:r>
              <a:rPr lang="ko-KR" altLang="en-US" b="1" dirty="0" smtClean="0">
                <a:solidFill>
                  <a:srgbClr val="FF0000"/>
                </a:solidFill>
              </a:rPr>
              <a:t>하나 뿐인 출력 세트를 활성화</a:t>
            </a:r>
            <a:r>
              <a:rPr lang="ko-KR" altLang="en-US" dirty="0" smtClean="0"/>
              <a:t>합니다</a:t>
            </a:r>
            <a:r>
              <a:rPr lang="en-US" altLang="ko-KR" dirty="0" smtClean="0"/>
              <a:t>.</a:t>
            </a:r>
            <a:endParaRPr lang="ko-KR" altLang="en-US" dirty="0"/>
          </a:p>
        </p:txBody>
      </p:sp>
      <p:pic>
        <p:nvPicPr>
          <p:cNvPr id="14340" name="Picture 4" descr="http://www.frontiersin.org/files/Articles/26976/fnins-07-00118-HTML/image_m/fnins-07-00118-g019.jpg"/>
          <p:cNvPicPr>
            <a:picLocks noChangeAspect="1" noChangeArrowheads="1"/>
          </p:cNvPicPr>
          <p:nvPr/>
        </p:nvPicPr>
        <p:blipFill>
          <a:blip r:embed="rId3" cstate="print"/>
          <a:srcRect/>
          <a:stretch>
            <a:fillRect/>
          </a:stretch>
        </p:blipFill>
        <p:spPr bwMode="auto">
          <a:xfrm>
            <a:off x="539553" y="2420888"/>
            <a:ext cx="3960440" cy="3672408"/>
          </a:xfrm>
          <a:prstGeom prst="rect">
            <a:avLst/>
          </a:prstGeom>
          <a:noFill/>
        </p:spPr>
      </p:pic>
      <p:sp>
        <p:nvSpPr>
          <p:cNvPr id="8" name="직사각형 7"/>
          <p:cNvSpPr/>
          <p:nvPr/>
        </p:nvSpPr>
        <p:spPr>
          <a:xfrm>
            <a:off x="5462990" y="5916995"/>
            <a:ext cx="2852512" cy="369332"/>
          </a:xfrm>
          <a:prstGeom prst="rect">
            <a:avLst/>
          </a:prstGeom>
        </p:spPr>
        <p:txBody>
          <a:bodyPr wrap="none">
            <a:spAutoFit/>
          </a:bodyPr>
          <a:lstStyle/>
          <a:p>
            <a:r>
              <a:rPr lang="en-US" altLang="ko-KR" b="1" dirty="0" smtClean="0"/>
              <a:t>An Association Network</a:t>
            </a:r>
            <a:endParaRPr lang="ko-KR" altLang="en-US" dirty="0"/>
          </a:p>
        </p:txBody>
      </p:sp>
      <p:pic>
        <p:nvPicPr>
          <p:cNvPr id="16388" name="Picture 4" descr="http://www.neurocomputing.org/Images/History/Neural_Network_History_2/Kohonen.gif"/>
          <p:cNvPicPr>
            <a:picLocks noChangeAspect="1" noChangeArrowheads="1"/>
          </p:cNvPicPr>
          <p:nvPr/>
        </p:nvPicPr>
        <p:blipFill>
          <a:blip r:embed="rId4" cstate="print"/>
          <a:srcRect/>
          <a:stretch>
            <a:fillRect/>
          </a:stretch>
        </p:blipFill>
        <p:spPr bwMode="auto">
          <a:xfrm>
            <a:off x="5076056" y="2416116"/>
            <a:ext cx="3351097" cy="3389148"/>
          </a:xfrm>
          <a:prstGeom prst="rect">
            <a:avLst/>
          </a:prstGeom>
          <a:noFill/>
        </p:spPr>
      </p:pic>
      <p:sp>
        <p:nvSpPr>
          <p:cNvPr id="10" name="직사각형 9"/>
          <p:cNvSpPr/>
          <p:nvPr/>
        </p:nvSpPr>
        <p:spPr>
          <a:xfrm>
            <a:off x="1683006" y="53788"/>
            <a:ext cx="6480720" cy="369332"/>
          </a:xfrm>
          <a:prstGeom prst="rect">
            <a:avLst/>
          </a:prstGeom>
        </p:spPr>
        <p:txBody>
          <a:bodyPr wrap="square">
            <a:spAutoFit/>
          </a:bodyPr>
          <a:lstStyle/>
          <a:p>
            <a:r>
              <a:rPr lang="en-US" altLang="ko-KR" b="1" dirty="0" smtClean="0"/>
              <a:t>The Association Networks of </a:t>
            </a:r>
            <a:r>
              <a:rPr lang="en-US" altLang="ko-KR" b="1" dirty="0" err="1" smtClean="0"/>
              <a:t>Kohonen</a:t>
            </a:r>
            <a:r>
              <a:rPr lang="en-US" altLang="ko-KR" b="1" dirty="0" smtClean="0"/>
              <a:t> and Anderson</a:t>
            </a:r>
            <a:endParaRPr lang="en-US" altLang="ko-KR"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1975</a:t>
            </a:r>
            <a:r>
              <a:rPr lang="ko-KR" altLang="en-US" dirty="0" smtClean="0"/>
              <a:t>년</a:t>
            </a:r>
            <a:endParaRPr lang="ko-KR" altLang="en-US" dirty="0"/>
          </a:p>
        </p:txBody>
      </p:sp>
      <p:sp>
        <p:nvSpPr>
          <p:cNvPr id="5" name="직사각형 4"/>
          <p:cNvSpPr/>
          <p:nvPr/>
        </p:nvSpPr>
        <p:spPr>
          <a:xfrm>
            <a:off x="323528" y="620688"/>
            <a:ext cx="8424936" cy="646331"/>
          </a:xfrm>
          <a:prstGeom prst="rect">
            <a:avLst/>
          </a:prstGeom>
        </p:spPr>
        <p:txBody>
          <a:bodyPr wrap="square">
            <a:spAutoFit/>
          </a:bodyPr>
          <a:lstStyle/>
          <a:p>
            <a:r>
              <a:rPr lang="en-US" altLang="ko-KR" dirty="0" smtClean="0"/>
              <a:t>The </a:t>
            </a:r>
            <a:r>
              <a:rPr lang="en-US" altLang="ko-KR" b="1" dirty="0" smtClean="0">
                <a:solidFill>
                  <a:srgbClr val="FF0000"/>
                </a:solidFill>
              </a:rPr>
              <a:t>first multilayered network</a:t>
            </a:r>
            <a:r>
              <a:rPr lang="en-US" altLang="ko-KR" dirty="0" smtClean="0">
                <a:solidFill>
                  <a:srgbClr val="FF0000"/>
                </a:solidFill>
              </a:rPr>
              <a:t> </a:t>
            </a:r>
            <a:r>
              <a:rPr lang="en-US" altLang="ko-KR" dirty="0" smtClean="0"/>
              <a:t>was developed in 1975, </a:t>
            </a:r>
            <a:r>
              <a:rPr lang="en-US" altLang="ko-KR" b="1" dirty="0" smtClean="0">
                <a:solidFill>
                  <a:srgbClr val="FF0000"/>
                </a:solidFill>
              </a:rPr>
              <a:t>an unsupervised network</a:t>
            </a:r>
            <a:r>
              <a:rPr lang="en-US" altLang="ko-KR" dirty="0" smtClean="0">
                <a:solidFill>
                  <a:srgbClr val="FF0000"/>
                </a:solidFill>
              </a:rPr>
              <a:t>.</a:t>
            </a:r>
            <a:endParaRPr lang="ko-KR" altLang="en-US" dirty="0">
              <a:solidFill>
                <a:srgbClr val="FF0000"/>
              </a:solidFill>
            </a:endParaRPr>
          </a:p>
        </p:txBody>
      </p:sp>
      <p:sp>
        <p:nvSpPr>
          <p:cNvPr id="6" name="직사각형 5"/>
          <p:cNvSpPr/>
          <p:nvPr/>
        </p:nvSpPr>
        <p:spPr>
          <a:xfrm>
            <a:off x="611560" y="6165304"/>
            <a:ext cx="4352410" cy="369332"/>
          </a:xfrm>
          <a:prstGeom prst="rect">
            <a:avLst/>
          </a:prstGeom>
        </p:spPr>
        <p:txBody>
          <a:bodyPr wrap="none">
            <a:spAutoFit/>
          </a:bodyPr>
          <a:lstStyle/>
          <a:p>
            <a:r>
              <a:rPr lang="en-US" altLang="ko-KR" b="1" dirty="0" smtClean="0"/>
              <a:t>The Repeatable Unit of the </a:t>
            </a:r>
            <a:r>
              <a:rPr lang="en-US" altLang="ko-KR" b="1" dirty="0" err="1" smtClean="0"/>
              <a:t>Cognitron</a:t>
            </a:r>
            <a:endParaRPr lang="ko-KR" altLang="en-US" dirty="0"/>
          </a:p>
        </p:txBody>
      </p:sp>
      <p:pic>
        <p:nvPicPr>
          <p:cNvPr id="15362" name="Picture 2" descr="http://www.neurocomputing.org/Images/History/Neural_Network_History_2/cognitron1.gif"/>
          <p:cNvPicPr>
            <a:picLocks noChangeAspect="1" noChangeArrowheads="1"/>
          </p:cNvPicPr>
          <p:nvPr/>
        </p:nvPicPr>
        <p:blipFill>
          <a:blip r:embed="rId2" cstate="print"/>
          <a:srcRect/>
          <a:stretch>
            <a:fillRect/>
          </a:stretch>
        </p:blipFill>
        <p:spPr bwMode="auto">
          <a:xfrm>
            <a:off x="467544" y="1412777"/>
            <a:ext cx="4320480" cy="4680520"/>
          </a:xfrm>
          <a:prstGeom prst="rect">
            <a:avLst/>
          </a:prstGeom>
          <a:noFill/>
        </p:spPr>
      </p:pic>
      <p:sp>
        <p:nvSpPr>
          <p:cNvPr id="7" name="직사각형 6"/>
          <p:cNvSpPr/>
          <p:nvPr/>
        </p:nvSpPr>
        <p:spPr>
          <a:xfrm>
            <a:off x="1691680" y="67235"/>
            <a:ext cx="6408712" cy="369332"/>
          </a:xfrm>
          <a:prstGeom prst="rect">
            <a:avLst/>
          </a:prstGeom>
        </p:spPr>
        <p:txBody>
          <a:bodyPr wrap="square">
            <a:spAutoFit/>
          </a:bodyPr>
          <a:lstStyle/>
          <a:p>
            <a:r>
              <a:rPr lang="en-US" altLang="ko-KR" b="1" dirty="0" smtClean="0"/>
              <a:t>The </a:t>
            </a:r>
            <a:r>
              <a:rPr lang="en-US" altLang="ko-KR" b="1" dirty="0" err="1" smtClean="0"/>
              <a:t>Cognitron</a:t>
            </a:r>
            <a:r>
              <a:rPr lang="en-US" altLang="ko-KR" b="1" dirty="0" smtClean="0"/>
              <a:t> - First Multilayered Network</a:t>
            </a:r>
            <a:endParaRPr lang="en-US" altLang="ko-KR" b="1" dirty="0"/>
          </a:p>
        </p:txBody>
      </p:sp>
      <p:pic>
        <p:nvPicPr>
          <p:cNvPr id="15364" name="Picture 4" descr="http://www.cs.ucc.ie/~adrian/cs5201/NeuralComputingI_files/image025.gif"/>
          <p:cNvPicPr>
            <a:picLocks noChangeAspect="1" noChangeArrowheads="1"/>
          </p:cNvPicPr>
          <p:nvPr/>
        </p:nvPicPr>
        <p:blipFill>
          <a:blip r:embed="rId3" cstate="print"/>
          <a:srcRect/>
          <a:stretch>
            <a:fillRect/>
          </a:stretch>
        </p:blipFill>
        <p:spPr bwMode="auto">
          <a:xfrm>
            <a:off x="5292080" y="1849759"/>
            <a:ext cx="3095625" cy="1219201"/>
          </a:xfrm>
          <a:prstGeom prst="rect">
            <a:avLst/>
          </a:prstGeom>
          <a:noFill/>
        </p:spPr>
      </p:pic>
      <p:pic>
        <p:nvPicPr>
          <p:cNvPr id="15366" name="Picture 6" descr="http://www.neurocomputing.org/Images/History/Neural_Network_History_2/positionind.gif"/>
          <p:cNvPicPr>
            <a:picLocks noChangeAspect="1" noChangeArrowheads="1"/>
          </p:cNvPicPr>
          <p:nvPr/>
        </p:nvPicPr>
        <p:blipFill>
          <a:blip r:embed="rId4" cstate="print"/>
          <a:srcRect/>
          <a:stretch>
            <a:fillRect/>
          </a:stretch>
        </p:blipFill>
        <p:spPr bwMode="auto">
          <a:xfrm>
            <a:off x="5796136" y="3212976"/>
            <a:ext cx="2162175" cy="2076450"/>
          </a:xfrm>
          <a:prstGeom prst="rect">
            <a:avLst/>
          </a:prstGeom>
          <a:noFill/>
        </p:spPr>
      </p:pic>
      <p:sp>
        <p:nvSpPr>
          <p:cNvPr id="10" name="직사각형 9"/>
          <p:cNvSpPr/>
          <p:nvPr/>
        </p:nvSpPr>
        <p:spPr>
          <a:xfrm>
            <a:off x="5364088" y="5530679"/>
            <a:ext cx="3456384" cy="646331"/>
          </a:xfrm>
          <a:prstGeom prst="rect">
            <a:avLst/>
          </a:prstGeom>
        </p:spPr>
        <p:txBody>
          <a:bodyPr wrap="square">
            <a:spAutoFit/>
          </a:bodyPr>
          <a:lstStyle/>
          <a:p>
            <a:r>
              <a:rPr lang="en-US" altLang="ko-KR" b="1" dirty="0" smtClean="0"/>
              <a:t>The </a:t>
            </a:r>
            <a:r>
              <a:rPr lang="en-US" altLang="ko-KR" b="1" dirty="0" err="1" smtClean="0"/>
              <a:t>NeoCognitron's</a:t>
            </a:r>
            <a:r>
              <a:rPr lang="en-US" altLang="ko-KR" b="1" dirty="0" smtClean="0"/>
              <a:t> Position Independence Strategy</a:t>
            </a:r>
            <a:endParaRPr lang="ko-KR"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file28.uf.tistory.com/image/1314F13F5002A72D2636BF"/>
          <p:cNvPicPr>
            <a:picLocks noChangeAspect="1" noChangeArrowheads="1"/>
          </p:cNvPicPr>
          <p:nvPr/>
        </p:nvPicPr>
        <p:blipFill>
          <a:blip r:embed="rId2" cstate="print"/>
          <a:srcRect/>
          <a:stretch>
            <a:fillRect/>
          </a:stretch>
        </p:blipFill>
        <p:spPr bwMode="auto">
          <a:xfrm>
            <a:off x="0" y="1268760"/>
            <a:ext cx="9144000" cy="5589240"/>
          </a:xfrm>
          <a:prstGeom prst="rect">
            <a:avLst/>
          </a:prstGeom>
          <a:noFill/>
        </p:spPr>
      </p:pic>
      <p:sp>
        <p:nvSpPr>
          <p:cNvPr id="5" name="타원형 설명선 4"/>
          <p:cNvSpPr/>
          <p:nvPr/>
        </p:nvSpPr>
        <p:spPr>
          <a:xfrm>
            <a:off x="323528" y="1484784"/>
            <a:ext cx="3672408" cy="1296144"/>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부장님 출근 하셨나요</a:t>
            </a:r>
            <a:r>
              <a:rPr lang="en-US" altLang="ko-KR" dirty="0" smtClean="0"/>
              <a:t>?</a:t>
            </a:r>
            <a:endParaRPr lang="ko-KR" altLang="en-US" dirty="0"/>
          </a:p>
        </p:txBody>
      </p:sp>
      <p:sp>
        <p:nvSpPr>
          <p:cNvPr id="6" name="타원형 설명선 5"/>
          <p:cNvSpPr/>
          <p:nvPr/>
        </p:nvSpPr>
        <p:spPr>
          <a:xfrm>
            <a:off x="3995936" y="1772816"/>
            <a:ext cx="3888432" cy="1160512"/>
          </a:xfrm>
          <a:prstGeom prst="wedgeEllipseCallout">
            <a:avLst>
              <a:gd name="adj1" fmla="val -44268"/>
              <a:gd name="adj2" fmla="val 7391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차가 </a:t>
            </a:r>
            <a:r>
              <a:rPr lang="ko-KR" altLang="en-US" smtClean="0"/>
              <a:t>주차장에 있었어요</a:t>
            </a:r>
            <a:endParaRPr lang="ko-KR" altLang="en-US" dirty="0"/>
          </a:p>
        </p:txBody>
      </p:sp>
      <p:sp>
        <p:nvSpPr>
          <p:cNvPr id="7"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Multilayer</a:t>
            </a:r>
            <a:r>
              <a:rPr lang="ko-KR" altLang="en-US" sz="4000" b="1" dirty="0" smtClean="0">
                <a:ln>
                  <a:solidFill>
                    <a:schemeClr val="accent4">
                      <a:lumMod val="50000"/>
                      <a:alpha val="14000"/>
                    </a:schemeClr>
                  </a:solidFill>
                </a:ln>
                <a:solidFill>
                  <a:srgbClr val="1D314E"/>
                </a:solidFill>
              </a:rPr>
              <a:t>란</a:t>
            </a:r>
            <a:r>
              <a:rPr lang="en-US" altLang="ko-KR" sz="4000" b="1" dirty="0" smtClean="0">
                <a:ln>
                  <a:solidFill>
                    <a:schemeClr val="accent4">
                      <a:lumMod val="50000"/>
                      <a:alpha val="14000"/>
                    </a:schemeClr>
                  </a:solidFill>
                </a:ln>
                <a:solidFill>
                  <a:srgbClr val="1D314E"/>
                </a:solidFill>
              </a:rPr>
              <a:t>?</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https://encrypted-tbn3.gstatic.com/images?q=tbn:ANd9GcTO3ciGHoKYhfX1vscH9dR3_3JNLpMho1Xxac_Ch3zgMF6Jnt7UfQ"/>
          <p:cNvPicPr>
            <a:picLocks noChangeAspect="1" noChangeArrowheads="1"/>
          </p:cNvPicPr>
          <p:nvPr/>
        </p:nvPicPr>
        <p:blipFill>
          <a:blip r:embed="rId2" cstate="print"/>
          <a:srcRect/>
          <a:stretch>
            <a:fillRect/>
          </a:stretch>
        </p:blipFill>
        <p:spPr bwMode="auto">
          <a:xfrm>
            <a:off x="5380114" y="2780928"/>
            <a:ext cx="2984190" cy="3024336"/>
          </a:xfrm>
          <a:prstGeom prst="rect">
            <a:avLst/>
          </a:prstGeom>
          <a:noFill/>
        </p:spPr>
      </p:pic>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(1980~2010)</a:t>
            </a:r>
            <a:endParaRPr lang="ko-KR" altLang="en-US" sz="4000" b="1" dirty="0">
              <a:ln>
                <a:solidFill>
                  <a:schemeClr val="accent4">
                    <a:lumMod val="50000"/>
                    <a:alpha val="14000"/>
                  </a:schemeClr>
                </a:solidFill>
              </a:ln>
              <a:solidFill>
                <a:srgbClr val="1D314E"/>
              </a:solidFill>
            </a:endParaRPr>
          </a:p>
        </p:txBody>
      </p:sp>
      <p:cxnSp>
        <p:nvCxnSpPr>
          <p:cNvPr id="5" name="직선 연결선 4"/>
          <p:cNvCxnSpPr/>
          <p:nvPr/>
        </p:nvCxnSpPr>
        <p:spPr>
          <a:xfrm>
            <a:off x="4572000" y="1815410"/>
            <a:ext cx="0" cy="44644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49154" name="Picture 2" descr="http://www.technology.org/texorgwp/wp-content/uploads/2014/08/brain-nets-439x800.jpg"/>
          <p:cNvPicPr>
            <a:picLocks noChangeAspect="1" noChangeArrowheads="1"/>
          </p:cNvPicPr>
          <p:nvPr/>
        </p:nvPicPr>
        <p:blipFill>
          <a:blip r:embed="rId3" cstate="print"/>
          <a:srcRect/>
          <a:stretch>
            <a:fillRect/>
          </a:stretch>
        </p:blipFill>
        <p:spPr bwMode="auto">
          <a:xfrm>
            <a:off x="5292081" y="2636912"/>
            <a:ext cx="3096343" cy="3624333"/>
          </a:xfrm>
          <a:prstGeom prst="rect">
            <a:avLst/>
          </a:prstGeom>
          <a:noFill/>
        </p:spPr>
      </p:pic>
      <p:sp>
        <p:nvSpPr>
          <p:cNvPr id="7" name="TextBox 6"/>
          <p:cNvSpPr txBox="1"/>
          <p:nvPr/>
        </p:nvSpPr>
        <p:spPr>
          <a:xfrm>
            <a:off x="5851822" y="1988840"/>
            <a:ext cx="1816523" cy="369332"/>
          </a:xfrm>
          <a:prstGeom prst="rect">
            <a:avLst/>
          </a:prstGeom>
          <a:noFill/>
        </p:spPr>
        <p:txBody>
          <a:bodyPr wrap="none" rtlCol="0">
            <a:spAutoFit/>
          </a:bodyPr>
          <a:lstStyle/>
          <a:p>
            <a:r>
              <a:rPr lang="en-US" altLang="ko-KR" b="1" dirty="0" smtClean="0"/>
              <a:t>Connectionism</a:t>
            </a:r>
            <a:endParaRPr lang="ko-KR" altLang="en-US" b="1" dirty="0"/>
          </a:p>
        </p:txBody>
      </p:sp>
      <p:pic>
        <p:nvPicPr>
          <p:cNvPr id="49158" name="Picture 6" descr="http://www.futurehumanevolution.com/wp-content/uploads/introduction-to-artificial-intelligence-neural-networks.png"/>
          <p:cNvPicPr>
            <a:picLocks noChangeAspect="1" noChangeArrowheads="1"/>
          </p:cNvPicPr>
          <p:nvPr/>
        </p:nvPicPr>
        <p:blipFill>
          <a:blip r:embed="rId4" cstate="print"/>
          <a:srcRect/>
          <a:stretch>
            <a:fillRect/>
          </a:stretch>
        </p:blipFill>
        <p:spPr bwMode="auto">
          <a:xfrm>
            <a:off x="128801" y="2191475"/>
            <a:ext cx="4788024" cy="4062244"/>
          </a:xfrm>
          <a:prstGeom prst="rect">
            <a:avLst/>
          </a:prstGeom>
          <a:noFill/>
        </p:spPr>
      </p:pic>
      <p:sp>
        <p:nvSpPr>
          <p:cNvPr id="10" name="TextBox 9"/>
          <p:cNvSpPr txBox="1"/>
          <p:nvPr/>
        </p:nvSpPr>
        <p:spPr>
          <a:xfrm>
            <a:off x="1513581" y="1988840"/>
            <a:ext cx="1906291" cy="369332"/>
          </a:xfrm>
          <a:prstGeom prst="rect">
            <a:avLst/>
          </a:prstGeom>
          <a:noFill/>
        </p:spPr>
        <p:txBody>
          <a:bodyPr wrap="none" rtlCol="0">
            <a:spAutoFit/>
          </a:bodyPr>
          <a:lstStyle/>
          <a:p>
            <a:r>
              <a:rPr lang="en-US" altLang="ko-KR" b="1" dirty="0" smtClean="0"/>
              <a:t>Neural Net(ML)</a:t>
            </a:r>
            <a:endParaRPr lang="ko-KR" alt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http://4.bp.blogspot.com/-Ih2IEYFVMBI/VV9qDuYfdsI/AAAAAAAAdZg/fNfo9P6Gmsk/s1600/20150522_133023.png"/>
          <p:cNvPicPr>
            <a:picLocks noChangeAspect="1" noChangeArrowheads="1"/>
          </p:cNvPicPr>
          <p:nvPr/>
        </p:nvPicPr>
        <p:blipFill>
          <a:blip r:embed="rId3" cstate="print"/>
          <a:srcRect/>
          <a:stretch>
            <a:fillRect/>
          </a:stretch>
        </p:blipFill>
        <p:spPr bwMode="auto">
          <a:xfrm>
            <a:off x="595535" y="1144884"/>
            <a:ext cx="8029575" cy="3724276"/>
          </a:xfrm>
          <a:prstGeom prst="rect">
            <a:avLst/>
          </a:prstGeom>
          <a:noFill/>
        </p:spPr>
      </p:pic>
      <p:sp>
        <p:nvSpPr>
          <p:cNvPr id="7" name="직사각형 6"/>
          <p:cNvSpPr/>
          <p:nvPr/>
        </p:nvSpPr>
        <p:spPr>
          <a:xfrm>
            <a:off x="696957" y="4869314"/>
            <a:ext cx="7776864" cy="1477328"/>
          </a:xfrm>
          <a:prstGeom prst="rect">
            <a:avLst/>
          </a:prstGeom>
        </p:spPr>
        <p:txBody>
          <a:bodyPr wrap="square">
            <a:spAutoFit/>
          </a:bodyPr>
          <a:lstStyle/>
          <a:p>
            <a:r>
              <a:rPr lang="ko-KR" altLang="en-US" dirty="0" smtClean="0"/>
              <a:t>파란선과 </a:t>
            </a:r>
            <a:r>
              <a:rPr lang="ko-KR" altLang="en-US" dirty="0" err="1" smtClean="0"/>
              <a:t>빨간선의</a:t>
            </a:r>
            <a:r>
              <a:rPr lang="ko-KR" altLang="en-US" dirty="0" smtClean="0"/>
              <a:t> 영역을 구분한다고 생각해보자</a:t>
            </a:r>
            <a:r>
              <a:rPr lang="en-US" altLang="ko-KR" dirty="0" smtClean="0"/>
              <a:t>. </a:t>
            </a:r>
            <a:r>
              <a:rPr lang="ko-KR" altLang="en-US" dirty="0" smtClean="0"/>
              <a:t>그냥 구분 선을 긋는다면 아마 왼쪽처럼 불완전하게 그을 수 있을 것이다</a:t>
            </a:r>
            <a:r>
              <a:rPr lang="en-US" altLang="ko-KR" dirty="0" smtClean="0"/>
              <a:t>. </a:t>
            </a:r>
            <a:r>
              <a:rPr lang="ko-KR" altLang="en-US" dirty="0" smtClean="0"/>
              <a:t>하지만 공간을 왜곡하면 오른쪽 같이 아름답게 </a:t>
            </a:r>
            <a:r>
              <a:rPr lang="ko-KR" altLang="en-US" dirty="0" err="1" smtClean="0"/>
              <a:t>구분선을</a:t>
            </a:r>
            <a:r>
              <a:rPr lang="ko-KR" altLang="en-US" dirty="0" smtClean="0"/>
              <a:t> 그릴 수 있다</a:t>
            </a:r>
            <a:r>
              <a:rPr lang="en-US" altLang="ko-KR" dirty="0" smtClean="0"/>
              <a:t>. </a:t>
            </a:r>
            <a:r>
              <a:rPr lang="ko-KR" altLang="en-US" dirty="0" smtClean="0"/>
              <a:t>이처럼 인공신경망은 선 긋고</a:t>
            </a:r>
            <a:r>
              <a:rPr lang="en-US" altLang="ko-KR" dirty="0" smtClean="0"/>
              <a:t>, </a:t>
            </a:r>
            <a:r>
              <a:rPr lang="ko-KR" altLang="en-US" dirty="0" smtClean="0"/>
              <a:t>구기고</a:t>
            </a:r>
            <a:r>
              <a:rPr lang="en-US" altLang="ko-KR" dirty="0" smtClean="0"/>
              <a:t>, </a:t>
            </a:r>
            <a:r>
              <a:rPr lang="ko-KR" altLang="en-US" dirty="0" smtClean="0"/>
              <a:t>합하고를 반복하여 데이터를 처리한다</a:t>
            </a:r>
            <a:r>
              <a:rPr lang="en-US" altLang="ko-KR" dirty="0" smtClean="0"/>
              <a:t>. (</a:t>
            </a:r>
            <a:r>
              <a:rPr lang="ko-KR" altLang="en-US" dirty="0" smtClean="0"/>
              <a:t>사진출처</a:t>
            </a:r>
            <a:r>
              <a:rPr lang="en-US" altLang="ko-KR" dirty="0" smtClean="0"/>
              <a:t>: </a:t>
            </a:r>
            <a:r>
              <a:rPr lang="en-US" altLang="ko-KR" dirty="0" err="1" smtClean="0">
                <a:hlinkClick r:id="rId4"/>
              </a:rPr>
              <a:t>colah's</a:t>
            </a:r>
            <a:r>
              <a:rPr lang="en-US" altLang="ko-KR" dirty="0" smtClean="0">
                <a:hlinkClick r:id="rId4"/>
              </a:rPr>
              <a:t> blog</a:t>
            </a:r>
            <a:r>
              <a:rPr lang="en-US" altLang="ko-KR" dirty="0" smtClean="0"/>
              <a:t>)</a:t>
            </a:r>
            <a:endParaRPr lang="ko-KR" altLang="en-US" dirty="0"/>
          </a:p>
        </p:txBody>
      </p:sp>
      <p:sp>
        <p:nvSpPr>
          <p:cNvPr id="4" name="제목 1"/>
          <p:cNvSpPr>
            <a:spLocks noGrp="1"/>
          </p:cNvSpPr>
          <p:nvPr>
            <p:ph type="title"/>
          </p:nvPr>
        </p:nvSpPr>
        <p:spPr>
          <a:xfrm>
            <a:off x="237882" y="530019"/>
            <a:ext cx="8654597" cy="580926"/>
          </a:xfrm>
        </p:spPr>
        <p:txBody>
          <a:bodyPr>
            <a:noAutofit/>
          </a:bodyPr>
          <a:lstStyle/>
          <a:p>
            <a:r>
              <a:rPr lang="ko-KR" altLang="en-US" sz="4000" b="1" dirty="0" smtClean="0">
                <a:ln>
                  <a:solidFill>
                    <a:schemeClr val="accent4">
                      <a:lumMod val="50000"/>
                      <a:alpha val="14000"/>
                    </a:schemeClr>
                  </a:solidFill>
                </a:ln>
                <a:solidFill>
                  <a:srgbClr val="1D314E"/>
                </a:solidFill>
              </a:rPr>
              <a:t>인공신경망</a:t>
            </a:r>
            <a:r>
              <a:rPr lang="en-US" altLang="ko-KR" sz="4000" b="1" dirty="0" smtClean="0">
                <a:ln>
                  <a:solidFill>
                    <a:schemeClr val="accent4">
                      <a:lumMod val="50000"/>
                      <a:alpha val="14000"/>
                    </a:schemeClr>
                  </a:solidFill>
                </a:ln>
                <a:solidFill>
                  <a:srgbClr val="1D314E"/>
                </a:solidFill>
              </a:rPr>
              <a:t>(ANN)</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docsdrive.com/images/ansinet/itj/2007/fig4-2k7-526-533.gif"/>
          <p:cNvPicPr>
            <a:picLocks noChangeAspect="1" noChangeArrowheads="1"/>
          </p:cNvPicPr>
          <p:nvPr/>
        </p:nvPicPr>
        <p:blipFill>
          <a:blip r:embed="rId2" cstate="print"/>
          <a:srcRect/>
          <a:stretch>
            <a:fillRect/>
          </a:stretch>
        </p:blipFill>
        <p:spPr bwMode="auto">
          <a:xfrm>
            <a:off x="251520" y="764704"/>
            <a:ext cx="8712968" cy="5328592"/>
          </a:xfrm>
          <a:prstGeom prst="rect">
            <a:avLst/>
          </a:prstGeom>
          <a:noFill/>
        </p:spPr>
      </p:pic>
      <p:sp>
        <p:nvSpPr>
          <p:cNvPr id="3" name="직사각형 2"/>
          <p:cNvSpPr/>
          <p:nvPr/>
        </p:nvSpPr>
        <p:spPr>
          <a:xfrm>
            <a:off x="6197741" y="3296106"/>
            <a:ext cx="755576" cy="260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1982</a:t>
            </a:r>
            <a:endParaRPr lang="ko-KR" altLang="en-US" dirty="0"/>
          </a:p>
        </p:txBody>
      </p:sp>
      <p:sp>
        <p:nvSpPr>
          <p:cNvPr id="4" name="직사각형 3"/>
          <p:cNvSpPr/>
          <p:nvPr/>
        </p:nvSpPr>
        <p:spPr>
          <a:xfrm>
            <a:off x="5045613" y="3296106"/>
            <a:ext cx="755576" cy="260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1972</a:t>
            </a:r>
            <a:endParaRPr lang="ko-KR"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1982</a:t>
            </a:r>
            <a:r>
              <a:rPr lang="ko-KR" altLang="en-US" dirty="0" smtClean="0"/>
              <a:t>년</a:t>
            </a:r>
            <a:endParaRPr lang="ko-KR" altLang="en-US" dirty="0"/>
          </a:p>
        </p:txBody>
      </p:sp>
      <p:sp>
        <p:nvSpPr>
          <p:cNvPr id="6" name="직사각형 5"/>
          <p:cNvSpPr/>
          <p:nvPr/>
        </p:nvSpPr>
        <p:spPr>
          <a:xfrm>
            <a:off x="395536" y="860519"/>
            <a:ext cx="2777042" cy="369332"/>
          </a:xfrm>
          <a:prstGeom prst="rect">
            <a:avLst/>
          </a:prstGeom>
        </p:spPr>
        <p:txBody>
          <a:bodyPr wrap="none">
            <a:spAutoFit/>
          </a:bodyPr>
          <a:lstStyle/>
          <a:p>
            <a:r>
              <a:rPr lang="en-US" altLang="ko-KR" dirty="0" smtClean="0"/>
              <a:t>John Hopfield of Caltech</a:t>
            </a:r>
            <a:endParaRPr lang="ko-KR" altLang="en-US" dirty="0"/>
          </a:p>
        </p:txBody>
      </p:sp>
      <p:sp>
        <p:nvSpPr>
          <p:cNvPr id="7" name="직사각형 6"/>
          <p:cNvSpPr/>
          <p:nvPr/>
        </p:nvSpPr>
        <p:spPr>
          <a:xfrm>
            <a:off x="413756" y="1210199"/>
            <a:ext cx="3775714" cy="369332"/>
          </a:xfrm>
          <a:prstGeom prst="rect">
            <a:avLst/>
          </a:prstGeom>
        </p:spPr>
        <p:txBody>
          <a:bodyPr wrap="none">
            <a:spAutoFit/>
          </a:bodyPr>
          <a:lstStyle/>
          <a:p>
            <a:r>
              <a:rPr lang="en-US" altLang="ko-KR" dirty="0" smtClean="0"/>
              <a:t>the National Academy of Sciences</a:t>
            </a:r>
            <a:endParaRPr lang="ko-KR" altLang="en-US" dirty="0"/>
          </a:p>
        </p:txBody>
      </p:sp>
      <p:sp>
        <p:nvSpPr>
          <p:cNvPr id="8" name="직사각형 7"/>
          <p:cNvSpPr/>
          <p:nvPr/>
        </p:nvSpPr>
        <p:spPr>
          <a:xfrm>
            <a:off x="437064" y="1628800"/>
            <a:ext cx="3990920" cy="1200329"/>
          </a:xfrm>
          <a:prstGeom prst="rect">
            <a:avLst/>
          </a:prstGeom>
        </p:spPr>
        <p:txBody>
          <a:bodyPr wrap="square">
            <a:spAutoFit/>
          </a:bodyPr>
          <a:lstStyle/>
          <a:p>
            <a:r>
              <a:rPr lang="ko-KR" altLang="en-US" dirty="0" smtClean="0"/>
              <a:t>그의 접근 방식은 양방향 라인을 사용하여 더 유용한 시스템을 만드는 것이 </a:t>
            </a:r>
            <a:r>
              <a:rPr lang="ko-KR" altLang="en-US" dirty="0" err="1" smtClean="0"/>
              <a:t>었습니다</a:t>
            </a:r>
            <a:r>
              <a:rPr lang="en-US" altLang="ko-KR" dirty="0" smtClean="0"/>
              <a:t>. </a:t>
            </a:r>
          </a:p>
          <a:p>
            <a:r>
              <a:rPr lang="ko-KR" altLang="en-US" dirty="0" smtClean="0"/>
              <a:t>이전 </a:t>
            </a:r>
            <a:r>
              <a:rPr lang="ko-KR" altLang="en-US" dirty="0" smtClean="0"/>
              <a:t>뉴런 간의 연결은 단지 </a:t>
            </a:r>
            <a:r>
              <a:rPr lang="ko-KR" altLang="en-US" dirty="0" smtClean="0"/>
              <a:t>하나임</a:t>
            </a:r>
            <a:endParaRPr lang="ko-KR" altLang="en-US" dirty="0"/>
          </a:p>
        </p:txBody>
      </p:sp>
      <p:sp>
        <p:nvSpPr>
          <p:cNvPr id="9" name="직사각형 8"/>
          <p:cNvSpPr/>
          <p:nvPr/>
        </p:nvSpPr>
        <p:spPr>
          <a:xfrm>
            <a:off x="1691680" y="73259"/>
            <a:ext cx="5040560" cy="646331"/>
          </a:xfrm>
          <a:prstGeom prst="rect">
            <a:avLst/>
          </a:prstGeom>
        </p:spPr>
        <p:txBody>
          <a:bodyPr wrap="square">
            <a:spAutoFit/>
          </a:bodyPr>
          <a:lstStyle/>
          <a:p>
            <a:r>
              <a:rPr lang="en-US" altLang="ko-KR" b="1" dirty="0" smtClean="0"/>
              <a:t>The Hopfield Association Network – </a:t>
            </a:r>
          </a:p>
          <a:p>
            <a:r>
              <a:rPr lang="en-US" altLang="ko-KR" b="1" dirty="0" smtClean="0"/>
              <a:t>Revival of the </a:t>
            </a:r>
            <a:r>
              <a:rPr lang="en-US" altLang="ko-KR" b="1" dirty="0" err="1" smtClean="0"/>
              <a:t>Reverberatory</a:t>
            </a:r>
            <a:r>
              <a:rPr lang="en-US" altLang="ko-KR" b="1" dirty="0" smtClean="0"/>
              <a:t> Networks</a:t>
            </a:r>
            <a:endParaRPr lang="en-US" altLang="ko-KR" b="1" dirty="0"/>
          </a:p>
        </p:txBody>
      </p:sp>
      <p:pic>
        <p:nvPicPr>
          <p:cNvPr id="7170" name="Picture 2" descr="http://www.neurocomputing.org/Images/History/Neural_Network_History_2/Hopfield.gif"/>
          <p:cNvPicPr>
            <a:picLocks noChangeAspect="1" noChangeArrowheads="1"/>
          </p:cNvPicPr>
          <p:nvPr/>
        </p:nvPicPr>
        <p:blipFill>
          <a:blip r:embed="rId3" cstate="print"/>
          <a:srcRect/>
          <a:stretch>
            <a:fillRect/>
          </a:stretch>
        </p:blipFill>
        <p:spPr bwMode="auto">
          <a:xfrm>
            <a:off x="539552" y="3140968"/>
            <a:ext cx="3744416" cy="3240360"/>
          </a:xfrm>
          <a:prstGeom prst="rect">
            <a:avLst/>
          </a:prstGeom>
          <a:noFill/>
        </p:spPr>
      </p:pic>
      <p:sp>
        <p:nvSpPr>
          <p:cNvPr id="10" name="직사각형 9"/>
          <p:cNvSpPr/>
          <p:nvPr/>
        </p:nvSpPr>
        <p:spPr>
          <a:xfrm>
            <a:off x="651901" y="6475221"/>
            <a:ext cx="3270254" cy="369332"/>
          </a:xfrm>
          <a:prstGeom prst="rect">
            <a:avLst/>
          </a:prstGeom>
        </p:spPr>
        <p:txBody>
          <a:bodyPr wrap="none">
            <a:spAutoFit/>
          </a:bodyPr>
          <a:lstStyle/>
          <a:p>
            <a:r>
              <a:rPr lang="en-US" altLang="ko-KR" b="1" dirty="0" smtClean="0"/>
              <a:t>Hopfield Network Examples</a:t>
            </a:r>
            <a:endParaRPr lang="ko-KR" altLang="en-US" dirty="0"/>
          </a:p>
        </p:txBody>
      </p:sp>
      <p:sp>
        <p:nvSpPr>
          <p:cNvPr id="11" name="직사각형 10"/>
          <p:cNvSpPr/>
          <p:nvPr/>
        </p:nvSpPr>
        <p:spPr>
          <a:xfrm>
            <a:off x="4355976" y="1268760"/>
            <a:ext cx="4572000" cy="923330"/>
          </a:xfrm>
          <a:prstGeom prst="rect">
            <a:avLst/>
          </a:prstGeom>
        </p:spPr>
        <p:txBody>
          <a:bodyPr>
            <a:spAutoFit/>
          </a:bodyPr>
          <a:lstStyle/>
          <a:p>
            <a:r>
              <a:rPr lang="en-US" altLang="ko-KR" dirty="0" smtClean="0"/>
              <a:t>Reilly and Cooper used a "Hybrid network" with multiple layers, each layer using a different problem-solving strategy.</a:t>
            </a:r>
            <a:endParaRPr lang="ko-KR" altLang="en-US" dirty="0"/>
          </a:p>
        </p:txBody>
      </p:sp>
      <p:pic>
        <p:nvPicPr>
          <p:cNvPr id="7172" name="Picture 4" descr="http://www.neurocomputing.org/Images/History/Neural_Network_History_2/ReillyHybrid.gif"/>
          <p:cNvPicPr>
            <a:picLocks noChangeAspect="1" noChangeArrowheads="1"/>
          </p:cNvPicPr>
          <p:nvPr/>
        </p:nvPicPr>
        <p:blipFill>
          <a:blip r:embed="rId4" cstate="print"/>
          <a:srcRect/>
          <a:stretch>
            <a:fillRect/>
          </a:stretch>
        </p:blipFill>
        <p:spPr bwMode="auto">
          <a:xfrm>
            <a:off x="4823520" y="2204864"/>
            <a:ext cx="3564904" cy="3970040"/>
          </a:xfrm>
          <a:prstGeom prst="rect">
            <a:avLst/>
          </a:prstGeom>
          <a:noFill/>
        </p:spPr>
      </p:pic>
      <p:sp>
        <p:nvSpPr>
          <p:cNvPr id="12" name="직사각형 11"/>
          <p:cNvSpPr/>
          <p:nvPr/>
        </p:nvSpPr>
        <p:spPr>
          <a:xfrm>
            <a:off x="5062609" y="6488668"/>
            <a:ext cx="3152401" cy="369332"/>
          </a:xfrm>
          <a:prstGeom prst="rect">
            <a:avLst/>
          </a:prstGeom>
        </p:spPr>
        <p:txBody>
          <a:bodyPr wrap="none">
            <a:spAutoFit/>
          </a:bodyPr>
          <a:lstStyle/>
          <a:p>
            <a:r>
              <a:rPr lang="en-US" altLang="ko-KR" b="1" dirty="0" smtClean="0"/>
              <a:t>Two Layer Hybrid Network</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lib-ebook.com/images1/28078/img3.png"/>
          <p:cNvPicPr>
            <a:picLocks noChangeAspect="1" noChangeArrowheads="1"/>
          </p:cNvPicPr>
          <p:nvPr/>
        </p:nvPicPr>
        <p:blipFill>
          <a:blip r:embed="rId2" cstate="print"/>
          <a:srcRect/>
          <a:stretch>
            <a:fillRect/>
          </a:stretch>
        </p:blipFill>
        <p:spPr bwMode="auto">
          <a:xfrm>
            <a:off x="323528" y="853054"/>
            <a:ext cx="8410575" cy="5388025"/>
          </a:xfrm>
          <a:prstGeom prst="rect">
            <a:avLst/>
          </a:prstGeom>
          <a:noFill/>
        </p:spPr>
      </p:pic>
      <p:sp>
        <p:nvSpPr>
          <p:cNvPr id="6" name="제목 1"/>
          <p:cNvSpPr>
            <a:spLocks noGrp="1"/>
          </p:cNvSpPr>
          <p:nvPr>
            <p:ph type="title"/>
          </p:nvPr>
        </p:nvSpPr>
        <p:spPr>
          <a:xfrm>
            <a:off x="957952" y="530019"/>
            <a:ext cx="7200800" cy="580926"/>
          </a:xfrm>
          <a:solidFill>
            <a:schemeClr val="bg1"/>
          </a:solidFill>
        </p:spPr>
        <p:txBody>
          <a:bodyPr>
            <a:noAutofit/>
          </a:bodyPr>
          <a:lstStyle/>
          <a:p>
            <a:r>
              <a:rPr lang="en-US" altLang="ko-KR" sz="4000" b="1" dirty="0" smtClean="0">
                <a:ln>
                  <a:solidFill>
                    <a:schemeClr val="accent4">
                      <a:lumMod val="50000"/>
                      <a:alpha val="14000"/>
                    </a:schemeClr>
                  </a:solidFill>
                </a:ln>
                <a:solidFill>
                  <a:srgbClr val="1D314E"/>
                </a:solidFill>
              </a:rPr>
              <a:t>Neural Network </a:t>
            </a:r>
            <a:r>
              <a:rPr lang="en-US" altLang="ko-KR" sz="4000" b="1" dirty="0" smtClean="0">
                <a:ln>
                  <a:solidFill>
                    <a:schemeClr val="accent4">
                      <a:lumMod val="50000"/>
                      <a:alpha val="14000"/>
                    </a:schemeClr>
                  </a:solidFill>
                </a:ln>
                <a:solidFill>
                  <a:srgbClr val="1D314E"/>
                </a:solidFill>
              </a:rPr>
              <a:t>History(1)</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1985</a:t>
            </a:r>
            <a:r>
              <a:rPr lang="ko-KR" altLang="en-US" dirty="0" smtClean="0"/>
              <a:t>년</a:t>
            </a:r>
            <a:endParaRPr lang="ko-KR" altLang="en-US" dirty="0"/>
          </a:p>
        </p:txBody>
      </p:sp>
      <p:sp>
        <p:nvSpPr>
          <p:cNvPr id="5" name="직사각형 4"/>
          <p:cNvSpPr/>
          <p:nvPr/>
        </p:nvSpPr>
        <p:spPr>
          <a:xfrm>
            <a:off x="365056" y="620688"/>
            <a:ext cx="8455416" cy="646331"/>
          </a:xfrm>
          <a:prstGeom prst="rect">
            <a:avLst/>
          </a:prstGeom>
        </p:spPr>
        <p:txBody>
          <a:bodyPr wrap="square">
            <a:spAutoFit/>
          </a:bodyPr>
          <a:lstStyle/>
          <a:p>
            <a:r>
              <a:rPr lang="en-US" altLang="ko-KR" dirty="0" err="1" smtClean="0"/>
              <a:t>perceptron</a:t>
            </a:r>
            <a:r>
              <a:rPr lang="ko-KR" altLang="ko-KR" dirty="0" smtClean="0"/>
              <a:t>들에 기반한 여러 개의</a:t>
            </a:r>
            <a:r>
              <a:rPr lang="en-US" altLang="ko-KR" dirty="0" smtClean="0"/>
              <a:t> hidden layer</a:t>
            </a:r>
            <a:r>
              <a:rPr lang="ko-KR" altLang="ko-KR" dirty="0" smtClean="0"/>
              <a:t>를 갖는</a:t>
            </a:r>
            <a:r>
              <a:rPr lang="en-US" altLang="ko-KR" dirty="0" smtClean="0"/>
              <a:t> neural network</a:t>
            </a:r>
            <a:r>
              <a:rPr lang="ko-KR" altLang="ko-KR" dirty="0" smtClean="0"/>
              <a:t>가</a:t>
            </a:r>
            <a:r>
              <a:rPr lang="en-US" altLang="ko-KR" dirty="0" smtClean="0"/>
              <a:t> </a:t>
            </a:r>
            <a:r>
              <a:rPr lang="en-US" altLang="ko-KR" b="1" dirty="0" smtClean="0">
                <a:solidFill>
                  <a:srgbClr val="FF0000"/>
                </a:solidFill>
              </a:rPr>
              <a:t>Geoffrey Hinton</a:t>
            </a:r>
            <a:r>
              <a:rPr lang="ko-KR" altLang="ko-KR" dirty="0" smtClean="0"/>
              <a:t>에 의해서 개발되기 시작하였다</a:t>
            </a:r>
            <a:r>
              <a:rPr lang="en-US" altLang="ko-KR" dirty="0" smtClean="0"/>
              <a:t>.</a:t>
            </a:r>
            <a:endParaRPr lang="ko-KR" altLang="en-US" dirty="0"/>
          </a:p>
        </p:txBody>
      </p:sp>
      <p:sp>
        <p:nvSpPr>
          <p:cNvPr id="9" name="TextBox 8"/>
          <p:cNvSpPr txBox="1"/>
          <p:nvPr/>
        </p:nvSpPr>
        <p:spPr>
          <a:xfrm>
            <a:off x="380296" y="1628800"/>
            <a:ext cx="8352928" cy="3970318"/>
          </a:xfrm>
          <a:prstGeom prst="rect">
            <a:avLst/>
          </a:prstGeom>
          <a:noFill/>
        </p:spPr>
        <p:txBody>
          <a:bodyPr wrap="square" rtlCol="0">
            <a:spAutoFit/>
          </a:bodyPr>
          <a:lstStyle/>
          <a:p>
            <a:r>
              <a:rPr lang="en-US" altLang="ko-KR" dirty="0" smtClean="0"/>
              <a:t>Geoffrey E. Hinton</a:t>
            </a:r>
            <a:r>
              <a:rPr lang="ko-KR" altLang="ko-KR" dirty="0" smtClean="0"/>
              <a:t>은 현재</a:t>
            </a:r>
            <a:r>
              <a:rPr lang="en-US" altLang="ko-KR" dirty="0" smtClean="0"/>
              <a:t> Deep learning</a:t>
            </a:r>
            <a:r>
              <a:rPr lang="ko-KR" altLang="ko-KR" dirty="0" smtClean="0"/>
              <a:t>의 대가로 알려져 있다</a:t>
            </a:r>
            <a:r>
              <a:rPr lang="en-US" altLang="ko-KR" dirty="0" smtClean="0"/>
              <a:t>. </a:t>
            </a:r>
            <a:r>
              <a:rPr lang="ko-KR" altLang="ko-KR" dirty="0" smtClean="0"/>
              <a:t>비슷한 시기에</a:t>
            </a:r>
            <a:r>
              <a:rPr lang="en-US" altLang="ko-KR" dirty="0" smtClean="0"/>
              <a:t> Geoffrey E. Hinton</a:t>
            </a:r>
            <a:r>
              <a:rPr lang="ko-KR" altLang="ko-KR" dirty="0" smtClean="0"/>
              <a:t>은</a:t>
            </a:r>
            <a:r>
              <a:rPr lang="en-US" altLang="ko-KR" dirty="0" smtClean="0"/>
              <a:t> Boltzmann machine</a:t>
            </a:r>
            <a:r>
              <a:rPr lang="ko-KR" altLang="ko-KR" dirty="0" smtClean="0"/>
              <a:t>에 대한 연구로 현재</a:t>
            </a:r>
            <a:r>
              <a:rPr lang="en-US" altLang="ko-KR" dirty="0" smtClean="0"/>
              <a:t> Deep learning</a:t>
            </a:r>
            <a:r>
              <a:rPr lang="ko-KR" altLang="ko-KR" dirty="0" smtClean="0"/>
              <a:t>이</a:t>
            </a:r>
            <a:r>
              <a:rPr lang="en-US" altLang="ko-KR" dirty="0" smtClean="0"/>
              <a:t> Restricted Boltzmann machine</a:t>
            </a:r>
            <a:r>
              <a:rPr lang="ko-KR" altLang="ko-KR" dirty="0" smtClean="0"/>
              <a:t>을 사용한다는 것을 고려할 때 이미</a:t>
            </a:r>
            <a:r>
              <a:rPr lang="en-US" altLang="ko-KR" dirty="0" smtClean="0"/>
              <a:t> 30</a:t>
            </a:r>
            <a:r>
              <a:rPr lang="ko-KR" altLang="ko-KR" dirty="0" smtClean="0"/>
              <a:t>년 전부터 초석을 다져왔다고 볼 수 있다</a:t>
            </a:r>
            <a:r>
              <a:rPr lang="en-US" altLang="ko-KR" dirty="0" smtClean="0"/>
              <a:t>. </a:t>
            </a:r>
          </a:p>
          <a:p>
            <a:endParaRPr lang="en-US" altLang="ko-KR" dirty="0" smtClean="0"/>
          </a:p>
          <a:p>
            <a:r>
              <a:rPr lang="ko-KR" altLang="ko-KR" dirty="0" smtClean="0"/>
              <a:t>현재</a:t>
            </a:r>
            <a:r>
              <a:rPr lang="en-US" altLang="ko-KR" dirty="0" smtClean="0"/>
              <a:t> Geoffrey E. Hinton</a:t>
            </a:r>
            <a:r>
              <a:rPr lang="ko-KR" altLang="ko-KR" dirty="0" smtClean="0"/>
              <a:t>은</a:t>
            </a:r>
            <a:r>
              <a:rPr lang="en-US" altLang="ko-KR" dirty="0" smtClean="0"/>
              <a:t> </a:t>
            </a:r>
            <a:r>
              <a:rPr lang="en-US" altLang="ko-KR" dirty="0" err="1" smtClean="0"/>
              <a:t>Yoshua</a:t>
            </a:r>
            <a:r>
              <a:rPr lang="en-US" altLang="ko-KR" dirty="0" smtClean="0"/>
              <a:t> </a:t>
            </a:r>
            <a:r>
              <a:rPr lang="en-US" altLang="ko-KR" dirty="0" err="1" smtClean="0"/>
              <a:t>Bengio</a:t>
            </a:r>
            <a:r>
              <a:rPr lang="ko-KR" altLang="ko-KR" dirty="0" smtClean="0"/>
              <a:t>과 함께</a:t>
            </a:r>
            <a:r>
              <a:rPr lang="en-US" altLang="ko-KR" dirty="0" smtClean="0"/>
              <a:t> Deep learning</a:t>
            </a:r>
            <a:r>
              <a:rPr lang="ko-KR" altLang="ko-KR" dirty="0" smtClean="0"/>
              <a:t>의 선구자로 알려져 있다</a:t>
            </a:r>
            <a:r>
              <a:rPr lang="en-US" altLang="ko-KR" dirty="0" smtClean="0"/>
              <a:t>. </a:t>
            </a:r>
          </a:p>
          <a:p>
            <a:endParaRPr lang="ko-KR" altLang="ko-KR" dirty="0" smtClean="0"/>
          </a:p>
          <a:p>
            <a:r>
              <a:rPr lang="ko-KR" altLang="ko-KR" dirty="0" smtClean="0"/>
              <a:t>이러한</a:t>
            </a:r>
            <a:r>
              <a:rPr lang="en-US" altLang="ko-KR" dirty="0" smtClean="0"/>
              <a:t> </a:t>
            </a:r>
            <a:r>
              <a:rPr lang="en-US" altLang="ko-KR" b="1" dirty="0" smtClean="0">
                <a:solidFill>
                  <a:srgbClr val="FF0000"/>
                </a:solidFill>
              </a:rPr>
              <a:t>multi-layer </a:t>
            </a:r>
            <a:r>
              <a:rPr lang="en-US" altLang="ko-KR" b="1" dirty="0" err="1" smtClean="0">
                <a:solidFill>
                  <a:srgbClr val="FF0000"/>
                </a:solidFill>
              </a:rPr>
              <a:t>perceptron</a:t>
            </a:r>
            <a:r>
              <a:rPr lang="en-US" altLang="ko-KR" b="1" dirty="0" smtClean="0">
                <a:solidFill>
                  <a:srgbClr val="FF0000"/>
                </a:solidFill>
              </a:rPr>
              <a:t> (MLP)</a:t>
            </a:r>
            <a:r>
              <a:rPr lang="ko-KR" altLang="ko-KR" dirty="0" smtClean="0"/>
              <a:t>는 글자 인식 등에 널리 사용되었지만</a:t>
            </a:r>
            <a:r>
              <a:rPr lang="en-US" altLang="ko-KR" dirty="0" smtClean="0"/>
              <a:t> supervised learning </a:t>
            </a:r>
            <a:r>
              <a:rPr lang="ko-KR" altLang="ko-KR" dirty="0" smtClean="0"/>
              <a:t>알고리즘이므로</a:t>
            </a:r>
            <a:r>
              <a:rPr lang="en-US" altLang="ko-KR" dirty="0" smtClean="0"/>
              <a:t> unlabeled data</a:t>
            </a:r>
            <a:r>
              <a:rPr lang="ko-KR" altLang="ko-KR" dirty="0" smtClean="0"/>
              <a:t>를 처리할 수 없고</a:t>
            </a:r>
            <a:r>
              <a:rPr lang="en-US" altLang="ko-KR" dirty="0" smtClean="0"/>
              <a:t>, learning </a:t>
            </a:r>
            <a:r>
              <a:rPr lang="ko-KR" altLang="ko-KR" dirty="0" smtClean="0"/>
              <a:t>속도가 너무 느리다는 단점이 있다</a:t>
            </a:r>
            <a:r>
              <a:rPr lang="en-US" altLang="ko-KR" dirty="0" smtClean="0"/>
              <a:t>. </a:t>
            </a:r>
          </a:p>
          <a:p>
            <a:endParaRPr lang="en-US" altLang="ko-KR" dirty="0" smtClean="0"/>
          </a:p>
          <a:p>
            <a:r>
              <a:rPr lang="ko-KR" altLang="ko-KR" dirty="0" smtClean="0"/>
              <a:t>또한</a:t>
            </a:r>
            <a:r>
              <a:rPr lang="en-US" altLang="ko-KR" dirty="0" smtClean="0"/>
              <a:t> learning</a:t>
            </a:r>
            <a:r>
              <a:rPr lang="ko-KR" altLang="ko-KR" dirty="0" smtClean="0"/>
              <a:t>이</a:t>
            </a:r>
            <a:r>
              <a:rPr lang="en-US" altLang="ko-KR" dirty="0" smtClean="0"/>
              <a:t> gradient </a:t>
            </a:r>
            <a:r>
              <a:rPr lang="ko-KR" altLang="ko-KR" dirty="0" smtClean="0"/>
              <a:t>기반 방식이므로</a:t>
            </a:r>
            <a:r>
              <a:rPr lang="en-US" altLang="ko-KR" dirty="0" smtClean="0"/>
              <a:t> initial state</a:t>
            </a:r>
            <a:r>
              <a:rPr lang="ko-KR" altLang="ko-KR" dirty="0" smtClean="0"/>
              <a:t>에 크게 영향을 받고</a:t>
            </a:r>
            <a:r>
              <a:rPr lang="en-US" altLang="ko-KR" dirty="0" smtClean="0"/>
              <a:t>, local optima</a:t>
            </a:r>
            <a:r>
              <a:rPr lang="ko-KR" altLang="ko-KR" dirty="0" smtClean="0"/>
              <a:t>에 빠진다는 단점이 있다</a:t>
            </a:r>
            <a:r>
              <a:rPr lang="en-US" altLang="ko-KR" dirty="0" smtClean="0"/>
              <a:t>. </a:t>
            </a:r>
            <a:endParaRPr lang="ko-KR" altLang="ko-KR" dirty="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1995</a:t>
            </a:r>
            <a:r>
              <a:rPr lang="ko-KR" altLang="en-US" dirty="0" smtClean="0"/>
              <a:t>년</a:t>
            </a:r>
            <a:endParaRPr lang="ko-KR" altLang="en-US" dirty="0"/>
          </a:p>
        </p:txBody>
      </p:sp>
      <p:sp>
        <p:nvSpPr>
          <p:cNvPr id="7" name="TextBox 6"/>
          <p:cNvSpPr txBox="1"/>
          <p:nvPr/>
        </p:nvSpPr>
        <p:spPr>
          <a:xfrm>
            <a:off x="323528" y="620688"/>
            <a:ext cx="8424936" cy="1754326"/>
          </a:xfrm>
          <a:prstGeom prst="rect">
            <a:avLst/>
          </a:prstGeom>
          <a:noFill/>
        </p:spPr>
        <p:txBody>
          <a:bodyPr wrap="square" rtlCol="0">
            <a:spAutoFit/>
          </a:bodyPr>
          <a:lstStyle/>
          <a:p>
            <a:r>
              <a:rPr lang="en-US" altLang="ko-KR" dirty="0" smtClean="0"/>
              <a:t>Vladimir N. </a:t>
            </a:r>
            <a:r>
              <a:rPr lang="en-US" altLang="ko-KR" dirty="0" err="1" smtClean="0"/>
              <a:t>Vapnik</a:t>
            </a:r>
            <a:r>
              <a:rPr lang="ko-KR" altLang="ko-KR" dirty="0" smtClean="0"/>
              <a:t>과 연구자들이</a:t>
            </a:r>
            <a:r>
              <a:rPr lang="en-US" altLang="ko-KR" dirty="0" smtClean="0"/>
              <a:t> support vector machine (SVM)</a:t>
            </a:r>
            <a:r>
              <a:rPr lang="ko-KR" altLang="ko-KR" dirty="0" smtClean="0"/>
              <a:t>을 처음 제안하였다</a:t>
            </a:r>
            <a:r>
              <a:rPr lang="en-US" altLang="ko-KR" dirty="0" smtClean="0"/>
              <a:t>. SVM</a:t>
            </a:r>
            <a:r>
              <a:rPr lang="ko-KR" altLang="ko-KR" dirty="0" smtClean="0"/>
              <a:t>은</a:t>
            </a:r>
            <a:r>
              <a:rPr lang="en-US" altLang="ko-KR" dirty="0" smtClean="0"/>
              <a:t> kernel function</a:t>
            </a:r>
            <a:r>
              <a:rPr lang="ko-KR" altLang="ko-KR" dirty="0" smtClean="0"/>
              <a:t>을 통해서</a:t>
            </a:r>
            <a:r>
              <a:rPr lang="en-US" altLang="ko-KR" dirty="0" smtClean="0"/>
              <a:t> input data</a:t>
            </a:r>
            <a:r>
              <a:rPr lang="ko-KR" altLang="ko-KR" dirty="0" smtClean="0"/>
              <a:t>를 다른 높은 차원의 공간으로</a:t>
            </a:r>
            <a:r>
              <a:rPr lang="en-US" altLang="ko-KR" dirty="0" smtClean="0"/>
              <a:t> mapping</a:t>
            </a:r>
            <a:r>
              <a:rPr lang="ko-KR" altLang="ko-KR" dirty="0" smtClean="0"/>
              <a:t>을 하고</a:t>
            </a:r>
            <a:r>
              <a:rPr lang="en-US" altLang="ko-KR" dirty="0" smtClean="0"/>
              <a:t>, </a:t>
            </a:r>
            <a:r>
              <a:rPr lang="ko-KR" altLang="ko-KR" dirty="0" smtClean="0"/>
              <a:t>이 공간에서</a:t>
            </a:r>
            <a:r>
              <a:rPr lang="en-US" altLang="ko-KR" dirty="0" smtClean="0"/>
              <a:t> classification</a:t>
            </a:r>
            <a:r>
              <a:rPr lang="ko-KR" altLang="ko-KR" dirty="0" smtClean="0"/>
              <a:t>을 하는 구조를 갖고 있다</a:t>
            </a:r>
            <a:r>
              <a:rPr lang="en-US" altLang="ko-KR" dirty="0" smtClean="0"/>
              <a:t>. </a:t>
            </a:r>
            <a:r>
              <a:rPr lang="ko-KR" altLang="ko-KR" dirty="0" smtClean="0"/>
              <a:t>이러한 간단한 구조덕분에</a:t>
            </a:r>
            <a:r>
              <a:rPr lang="en-US" altLang="ko-KR" dirty="0" smtClean="0"/>
              <a:t> SVM</a:t>
            </a:r>
            <a:r>
              <a:rPr lang="ko-KR" altLang="ko-KR" dirty="0" smtClean="0"/>
              <a:t>은 빠른 시간에 학습이 가능하고</a:t>
            </a:r>
            <a:r>
              <a:rPr lang="en-US" altLang="ko-KR" dirty="0" smtClean="0"/>
              <a:t>, </a:t>
            </a:r>
            <a:r>
              <a:rPr lang="ko-KR" altLang="ko-KR" dirty="0" smtClean="0"/>
              <a:t>여러 실제적인 문제에 잘 적용이 되었다</a:t>
            </a:r>
            <a:r>
              <a:rPr lang="en-US" altLang="ko-KR" dirty="0" smtClean="0"/>
              <a:t>. </a:t>
            </a:r>
            <a:r>
              <a:rPr lang="ko-KR" altLang="ko-KR" dirty="0" smtClean="0"/>
              <a:t>하지만</a:t>
            </a:r>
            <a:r>
              <a:rPr lang="en-US" altLang="ko-KR" dirty="0" smtClean="0"/>
              <a:t> shallow architecture</a:t>
            </a:r>
            <a:r>
              <a:rPr lang="ko-KR" altLang="ko-KR" dirty="0" smtClean="0"/>
              <a:t>를 갖고 있다는 측면에서</a:t>
            </a:r>
            <a:r>
              <a:rPr lang="en-US" altLang="ko-KR" dirty="0" smtClean="0"/>
              <a:t> SVM</a:t>
            </a:r>
            <a:r>
              <a:rPr lang="ko-KR" altLang="ko-KR" dirty="0" smtClean="0"/>
              <a:t>은</a:t>
            </a:r>
            <a:r>
              <a:rPr lang="en-US" altLang="ko-KR" dirty="0" smtClean="0"/>
              <a:t> AI</a:t>
            </a:r>
            <a:r>
              <a:rPr lang="ko-KR" altLang="ko-KR" dirty="0" smtClean="0"/>
              <a:t>에 있어서 좋은 연구 방향은 아니라고 평가 받는다</a:t>
            </a:r>
            <a:r>
              <a:rPr lang="en-US" altLang="ko-KR" dirty="0" smtClean="0"/>
              <a:t>. </a:t>
            </a:r>
            <a:endParaRPr lang="ko-KR" altLang="ko-KR" dirty="0" smtClean="0"/>
          </a:p>
        </p:txBody>
      </p:sp>
      <p:sp>
        <p:nvSpPr>
          <p:cNvPr id="8" name="TextBox 7"/>
          <p:cNvSpPr txBox="1"/>
          <p:nvPr/>
        </p:nvSpPr>
        <p:spPr>
          <a:xfrm>
            <a:off x="349816" y="2492896"/>
            <a:ext cx="8352928" cy="4247317"/>
          </a:xfrm>
          <a:prstGeom prst="rect">
            <a:avLst/>
          </a:prstGeom>
          <a:noFill/>
        </p:spPr>
        <p:txBody>
          <a:bodyPr wrap="square" rtlCol="0">
            <a:spAutoFit/>
          </a:bodyPr>
          <a:lstStyle/>
          <a:p>
            <a:r>
              <a:rPr lang="en-US" altLang="ko-KR" dirty="0" smtClean="0"/>
              <a:t>AI </a:t>
            </a:r>
            <a:r>
              <a:rPr lang="ko-KR" altLang="ko-KR" dirty="0" smtClean="0"/>
              <a:t>측면에서 긍정적인 구조는 다음의 측면을 가져야 한다고 제안한다</a:t>
            </a:r>
            <a:r>
              <a:rPr lang="en-US" altLang="ko-KR" dirty="0" smtClean="0"/>
              <a:t>. </a:t>
            </a:r>
            <a:endParaRPr lang="ko-KR" altLang="ko-KR" dirty="0" smtClean="0"/>
          </a:p>
          <a:p>
            <a:r>
              <a:rPr lang="en-US" altLang="ko-KR" dirty="0" smtClean="0"/>
              <a:t>1) input data</a:t>
            </a:r>
            <a:r>
              <a:rPr lang="ko-KR" altLang="ko-KR" dirty="0" smtClean="0"/>
              <a:t>를 통해서</a:t>
            </a:r>
            <a:r>
              <a:rPr lang="en-US" altLang="ko-KR" dirty="0" smtClean="0"/>
              <a:t> prior knowledge</a:t>
            </a:r>
            <a:r>
              <a:rPr lang="ko-KR" altLang="ko-KR" dirty="0" smtClean="0"/>
              <a:t>를 학습할 수 있어야 한다</a:t>
            </a:r>
            <a:r>
              <a:rPr lang="en-US" altLang="ko-KR" dirty="0" smtClean="0"/>
              <a:t>. </a:t>
            </a:r>
            <a:endParaRPr lang="ko-KR" altLang="ko-KR" dirty="0" smtClean="0"/>
          </a:p>
          <a:p>
            <a:r>
              <a:rPr lang="en-US" altLang="ko-KR" dirty="0" smtClean="0"/>
              <a:t>2) </a:t>
            </a:r>
            <a:r>
              <a:rPr lang="ko-KR" altLang="ko-KR" dirty="0" smtClean="0"/>
              <a:t>여러 개의</a:t>
            </a:r>
            <a:r>
              <a:rPr lang="en-US" altLang="ko-KR" dirty="0" smtClean="0"/>
              <a:t> layer</a:t>
            </a:r>
            <a:r>
              <a:rPr lang="ko-KR" altLang="ko-KR" dirty="0" smtClean="0"/>
              <a:t>를 갖는 구조여야 한다</a:t>
            </a:r>
            <a:r>
              <a:rPr lang="en-US" altLang="ko-KR" dirty="0" smtClean="0"/>
              <a:t>. </a:t>
            </a:r>
            <a:endParaRPr lang="ko-KR" altLang="ko-KR" dirty="0" smtClean="0"/>
          </a:p>
          <a:p>
            <a:r>
              <a:rPr lang="en-US" altLang="ko-KR" dirty="0" smtClean="0"/>
              <a:t>3) </a:t>
            </a:r>
            <a:r>
              <a:rPr lang="ko-KR" altLang="ko-KR" dirty="0" smtClean="0"/>
              <a:t>여러 개의 학습 가능한</a:t>
            </a:r>
            <a:r>
              <a:rPr lang="en-US" altLang="ko-KR" dirty="0" smtClean="0"/>
              <a:t> parameter</a:t>
            </a:r>
            <a:r>
              <a:rPr lang="ko-KR" altLang="ko-KR" dirty="0" smtClean="0"/>
              <a:t>를 갖고 있어야 한다</a:t>
            </a:r>
            <a:r>
              <a:rPr lang="en-US" altLang="ko-KR" dirty="0" smtClean="0"/>
              <a:t>. </a:t>
            </a:r>
            <a:endParaRPr lang="ko-KR" altLang="ko-KR" dirty="0" smtClean="0"/>
          </a:p>
          <a:p>
            <a:r>
              <a:rPr lang="en-US" altLang="ko-KR" dirty="0" smtClean="0"/>
              <a:t>4) </a:t>
            </a:r>
            <a:r>
              <a:rPr lang="ko-KR" altLang="ko-KR" dirty="0" smtClean="0"/>
              <a:t>확장 가능해야 한다</a:t>
            </a:r>
            <a:r>
              <a:rPr lang="en-US" altLang="ko-KR" dirty="0" smtClean="0"/>
              <a:t>. </a:t>
            </a:r>
            <a:endParaRPr lang="ko-KR" altLang="ko-KR" dirty="0" smtClean="0"/>
          </a:p>
          <a:p>
            <a:r>
              <a:rPr lang="en-US" altLang="ko-KR" dirty="0" smtClean="0"/>
              <a:t>5) Supervised learning </a:t>
            </a:r>
            <a:r>
              <a:rPr lang="ko-KR" altLang="ko-KR" dirty="0" smtClean="0"/>
              <a:t>만이 아니라</a:t>
            </a:r>
            <a:r>
              <a:rPr lang="en-US" altLang="ko-KR" dirty="0" smtClean="0"/>
              <a:t> multi-task learning, semi-supervised learning </a:t>
            </a:r>
            <a:r>
              <a:rPr lang="ko-KR" altLang="ko-KR" dirty="0" smtClean="0"/>
              <a:t>등의 학습도 가능해야 한다</a:t>
            </a:r>
            <a:r>
              <a:rPr lang="en-US" altLang="ko-KR" dirty="0" smtClean="0"/>
              <a:t>. </a:t>
            </a:r>
            <a:endParaRPr lang="ko-KR" altLang="ko-KR" dirty="0" smtClean="0"/>
          </a:p>
          <a:p>
            <a:r>
              <a:rPr lang="en-US" altLang="ko-KR" dirty="0" smtClean="0"/>
              <a:t> </a:t>
            </a:r>
            <a:endParaRPr lang="ko-KR" altLang="ko-KR" dirty="0" smtClean="0"/>
          </a:p>
          <a:p>
            <a:r>
              <a:rPr lang="ko-KR" altLang="ko-KR" dirty="0" smtClean="0"/>
              <a:t>위의 다섯 가지 특성은</a:t>
            </a:r>
            <a:r>
              <a:rPr lang="en-US" altLang="ko-KR" dirty="0" smtClean="0"/>
              <a:t> Deep learning</a:t>
            </a:r>
            <a:r>
              <a:rPr lang="ko-KR" altLang="ko-KR" dirty="0" smtClean="0"/>
              <a:t>이 다른 구조</a:t>
            </a:r>
            <a:r>
              <a:rPr lang="en-US" altLang="ko-KR" dirty="0" smtClean="0"/>
              <a:t> (MLP, SVM </a:t>
            </a:r>
            <a:r>
              <a:rPr lang="ko-KR" altLang="ko-KR" dirty="0" smtClean="0"/>
              <a:t>등</a:t>
            </a:r>
            <a:r>
              <a:rPr lang="en-US" altLang="ko-KR" dirty="0" smtClean="0"/>
              <a:t>)</a:t>
            </a:r>
            <a:r>
              <a:rPr lang="ko-KR" altLang="ko-KR" dirty="0" smtClean="0"/>
              <a:t>들과 다른 특성이다</a:t>
            </a:r>
            <a:r>
              <a:rPr lang="en-US" altLang="ko-KR" dirty="0" smtClean="0"/>
              <a:t>. </a:t>
            </a:r>
            <a:r>
              <a:rPr lang="ko-KR" altLang="ko-KR" dirty="0" smtClean="0"/>
              <a:t>예를 들면</a:t>
            </a:r>
            <a:r>
              <a:rPr lang="en-US" altLang="ko-KR" dirty="0" smtClean="0"/>
              <a:t> MLP</a:t>
            </a:r>
            <a:r>
              <a:rPr lang="ko-KR" altLang="ko-KR" dirty="0" smtClean="0"/>
              <a:t>는</a:t>
            </a:r>
            <a:r>
              <a:rPr lang="en-US" altLang="ko-KR" dirty="0" smtClean="0"/>
              <a:t> supervised learning </a:t>
            </a:r>
            <a:r>
              <a:rPr lang="ko-KR" altLang="ko-KR" dirty="0" smtClean="0"/>
              <a:t>만이 가능하고</a:t>
            </a:r>
            <a:r>
              <a:rPr lang="en-US" altLang="ko-KR" dirty="0" smtClean="0"/>
              <a:t>, SVM</a:t>
            </a:r>
            <a:r>
              <a:rPr lang="ko-KR" altLang="ko-KR" dirty="0" smtClean="0"/>
              <a:t>은 하나의</a:t>
            </a:r>
            <a:r>
              <a:rPr lang="en-US" altLang="ko-KR" dirty="0" smtClean="0"/>
              <a:t> layer</a:t>
            </a:r>
            <a:r>
              <a:rPr lang="ko-KR" altLang="ko-KR" dirty="0" smtClean="0"/>
              <a:t>를 갖는</a:t>
            </a:r>
            <a:r>
              <a:rPr lang="en-US" altLang="ko-KR" dirty="0" smtClean="0"/>
              <a:t> shallow architecture</a:t>
            </a:r>
            <a:r>
              <a:rPr lang="ko-KR" altLang="ko-KR" dirty="0" smtClean="0"/>
              <a:t>이다</a:t>
            </a:r>
            <a:r>
              <a:rPr lang="en-US" altLang="ko-KR" dirty="0" smtClean="0"/>
              <a:t>. </a:t>
            </a:r>
            <a:endParaRPr lang="ko-KR" altLang="ko-KR" dirty="0" smtClean="0"/>
          </a:p>
          <a:p>
            <a:r>
              <a:rPr lang="en-US" altLang="ko-KR" dirty="0" smtClean="0"/>
              <a:t> </a:t>
            </a:r>
            <a:endParaRPr lang="ko-KR" altLang="ko-KR" dirty="0" smtClean="0"/>
          </a:p>
          <a:p>
            <a:r>
              <a:rPr lang="ko-KR" altLang="ko-KR" dirty="0" smtClean="0"/>
              <a:t>기본적으로</a:t>
            </a:r>
            <a:r>
              <a:rPr lang="en-US" altLang="ko-KR" dirty="0" smtClean="0"/>
              <a:t> Deep learning</a:t>
            </a:r>
            <a:r>
              <a:rPr lang="ko-KR" altLang="ko-KR" dirty="0" smtClean="0"/>
              <a:t>은 여러 개의</a:t>
            </a:r>
            <a:r>
              <a:rPr lang="en-US" altLang="ko-KR" dirty="0" smtClean="0"/>
              <a:t> layer</a:t>
            </a:r>
            <a:r>
              <a:rPr lang="ko-KR" altLang="ko-KR" dirty="0" smtClean="0"/>
              <a:t>를 갖는 구조를 지칭하므로 수 많은 구조가 가능 할 수 있다</a:t>
            </a:r>
            <a:r>
              <a:rPr lang="en-US" altLang="ko-KR" dirty="0" smtClean="0"/>
              <a:t>. </a:t>
            </a:r>
            <a:r>
              <a:rPr lang="ko-KR" altLang="ko-KR" dirty="0" smtClean="0"/>
              <a:t>하지만 그 중에서도</a:t>
            </a:r>
            <a:r>
              <a:rPr lang="en-US" altLang="ko-KR" dirty="0" smtClean="0"/>
              <a:t> Deep Belief Network (DBN) </a:t>
            </a:r>
            <a:r>
              <a:rPr lang="ko-KR" altLang="ko-KR" dirty="0" smtClean="0"/>
              <a:t>이 가장 큰</a:t>
            </a:r>
            <a:r>
              <a:rPr lang="en-US" altLang="ko-KR" dirty="0" smtClean="0"/>
              <a:t> milestone</a:t>
            </a:r>
            <a:r>
              <a:rPr lang="ko-KR" altLang="ko-KR" dirty="0" smtClean="0"/>
              <a:t>이라고 할 수 있다</a:t>
            </a:r>
            <a:r>
              <a:rPr lang="en-US" altLang="ko-KR" dirty="0" smtClean="0"/>
              <a:t>. </a:t>
            </a:r>
            <a:endParaRPr lang="ko-KR"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59632" cy="476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2006</a:t>
            </a:r>
            <a:r>
              <a:rPr lang="ko-KR" altLang="en-US" dirty="0" smtClean="0"/>
              <a:t>년</a:t>
            </a:r>
            <a:endParaRPr lang="ko-KR" altLang="en-US" dirty="0"/>
          </a:p>
        </p:txBody>
      </p:sp>
      <p:sp>
        <p:nvSpPr>
          <p:cNvPr id="5" name="TextBox 4"/>
          <p:cNvSpPr txBox="1"/>
          <p:nvPr/>
        </p:nvSpPr>
        <p:spPr>
          <a:xfrm>
            <a:off x="323528" y="620688"/>
            <a:ext cx="8496944" cy="3416320"/>
          </a:xfrm>
          <a:prstGeom prst="rect">
            <a:avLst/>
          </a:prstGeom>
          <a:noFill/>
        </p:spPr>
        <p:txBody>
          <a:bodyPr wrap="square" rtlCol="0">
            <a:spAutoFit/>
          </a:bodyPr>
          <a:lstStyle/>
          <a:p>
            <a:r>
              <a:rPr lang="en-US" altLang="ko-KR" dirty="0" smtClean="0"/>
              <a:t>Geoffrey E. Hinton</a:t>
            </a:r>
            <a:r>
              <a:rPr lang="ko-KR" altLang="ko-KR" dirty="0" smtClean="0"/>
              <a:t>은</a:t>
            </a:r>
            <a:r>
              <a:rPr lang="en-US" altLang="ko-KR" dirty="0" smtClean="0"/>
              <a:t> Deep Belief Network (DBN) </a:t>
            </a:r>
            <a:r>
              <a:rPr lang="ko-KR" altLang="ko-KR" dirty="0" smtClean="0"/>
              <a:t>이라는 구조를 제안하였다</a:t>
            </a:r>
            <a:r>
              <a:rPr lang="en-US" altLang="ko-KR" dirty="0" smtClean="0"/>
              <a:t>. DBN</a:t>
            </a:r>
            <a:r>
              <a:rPr lang="ko-KR" altLang="ko-KR" dirty="0" smtClean="0"/>
              <a:t>은 기존의</a:t>
            </a:r>
            <a:r>
              <a:rPr lang="en-US" altLang="ko-KR" dirty="0" smtClean="0"/>
              <a:t> fully connected Boltzmann machine</a:t>
            </a:r>
            <a:r>
              <a:rPr lang="ko-KR" altLang="ko-KR" dirty="0" smtClean="0"/>
              <a:t>을 변형하여</a:t>
            </a:r>
            <a:r>
              <a:rPr lang="en-US" altLang="ko-KR" dirty="0" smtClean="0"/>
              <a:t> layer</a:t>
            </a:r>
            <a:r>
              <a:rPr lang="ko-KR" altLang="ko-KR" dirty="0" smtClean="0"/>
              <a:t>와</a:t>
            </a:r>
            <a:r>
              <a:rPr lang="en-US" altLang="ko-KR" dirty="0" smtClean="0"/>
              <a:t> layer </a:t>
            </a:r>
            <a:r>
              <a:rPr lang="ko-KR" altLang="ko-KR" dirty="0" smtClean="0"/>
              <a:t>사이에만</a:t>
            </a:r>
            <a:r>
              <a:rPr lang="en-US" altLang="ko-KR" dirty="0" smtClean="0"/>
              <a:t> connection</a:t>
            </a:r>
            <a:r>
              <a:rPr lang="ko-KR" altLang="ko-KR" dirty="0" smtClean="0"/>
              <a:t>이 있는</a:t>
            </a:r>
            <a:r>
              <a:rPr lang="en-US" altLang="ko-KR" dirty="0" smtClean="0"/>
              <a:t> restricted Boltzmann machine</a:t>
            </a:r>
            <a:r>
              <a:rPr lang="ko-KR" altLang="ko-KR" dirty="0" smtClean="0"/>
              <a:t>을 사용하여서 학습을 좀 더 용이하게 하였다</a:t>
            </a:r>
            <a:r>
              <a:rPr lang="en-US" altLang="ko-KR" dirty="0" smtClean="0"/>
              <a:t>. </a:t>
            </a:r>
          </a:p>
          <a:p>
            <a:endParaRPr lang="en-US" altLang="ko-KR" dirty="0" smtClean="0"/>
          </a:p>
          <a:p>
            <a:r>
              <a:rPr lang="ko-KR" altLang="ko-KR" dirty="0" smtClean="0"/>
              <a:t>또한 기존의</a:t>
            </a:r>
            <a:r>
              <a:rPr lang="en-US" altLang="ko-KR" dirty="0" smtClean="0"/>
              <a:t> back-propagation </a:t>
            </a:r>
            <a:r>
              <a:rPr lang="ko-KR" altLang="ko-KR" dirty="0" smtClean="0"/>
              <a:t>방법이 아닌</a:t>
            </a:r>
            <a:r>
              <a:rPr lang="en-US" altLang="ko-KR" dirty="0" smtClean="0"/>
              <a:t> Gibbs sampling</a:t>
            </a:r>
            <a:r>
              <a:rPr lang="ko-KR" altLang="ko-KR" dirty="0" smtClean="0"/>
              <a:t>을 이용한</a:t>
            </a:r>
            <a:r>
              <a:rPr lang="en-US" altLang="ko-KR" dirty="0" smtClean="0"/>
              <a:t> contrastive divergence (CD) </a:t>
            </a:r>
            <a:r>
              <a:rPr lang="ko-KR" altLang="ko-KR" dirty="0" smtClean="0"/>
              <a:t>방식을 사용해서</a:t>
            </a:r>
            <a:r>
              <a:rPr lang="en-US" altLang="ko-KR" dirty="0" smtClean="0"/>
              <a:t> maximum likelihood estimation (MLE) </a:t>
            </a:r>
            <a:r>
              <a:rPr lang="ko-KR" altLang="ko-KR" dirty="0" smtClean="0"/>
              <a:t>문제를 풀었다</a:t>
            </a:r>
            <a:r>
              <a:rPr lang="en-US" altLang="ko-KR" dirty="0" smtClean="0"/>
              <a:t>. </a:t>
            </a:r>
          </a:p>
          <a:p>
            <a:endParaRPr lang="en-US" altLang="ko-KR" dirty="0" smtClean="0"/>
          </a:p>
          <a:p>
            <a:r>
              <a:rPr lang="ko-KR" altLang="ko-KR" dirty="0" smtClean="0"/>
              <a:t>즉</a:t>
            </a:r>
            <a:r>
              <a:rPr lang="en-US" altLang="ko-KR" dirty="0" smtClean="0"/>
              <a:t> training data</a:t>
            </a:r>
            <a:r>
              <a:rPr lang="ko-KR" altLang="ko-KR" dirty="0" smtClean="0"/>
              <a:t>에서</a:t>
            </a:r>
            <a:r>
              <a:rPr lang="en-US" altLang="ko-KR" dirty="0" smtClean="0"/>
              <a:t> input</a:t>
            </a:r>
            <a:r>
              <a:rPr lang="ko-KR" altLang="ko-KR" dirty="0" smtClean="0"/>
              <a:t>과</a:t>
            </a:r>
            <a:r>
              <a:rPr lang="en-US" altLang="ko-KR" dirty="0" smtClean="0"/>
              <a:t> output</a:t>
            </a:r>
            <a:r>
              <a:rPr lang="ko-KR" altLang="ko-KR" dirty="0" smtClean="0"/>
              <a:t>이 필요한 것이 아니기 때문에</a:t>
            </a:r>
            <a:r>
              <a:rPr lang="en-US" altLang="ko-KR" dirty="0" smtClean="0"/>
              <a:t> unsupervised learning</a:t>
            </a:r>
            <a:r>
              <a:rPr lang="ko-KR" altLang="ko-KR" dirty="0" smtClean="0"/>
              <a:t>과</a:t>
            </a:r>
            <a:r>
              <a:rPr lang="en-US" altLang="ko-KR" dirty="0" smtClean="0"/>
              <a:t> semi-supervised learning</a:t>
            </a:r>
            <a:r>
              <a:rPr lang="ko-KR" altLang="ko-KR" dirty="0" smtClean="0"/>
              <a:t>에 적용할 수 있게 되었다</a:t>
            </a:r>
            <a:r>
              <a:rPr lang="en-US" altLang="ko-KR" dirty="0" smtClean="0"/>
              <a:t>. </a:t>
            </a:r>
            <a:r>
              <a:rPr lang="ko-KR" altLang="ko-KR" dirty="0" smtClean="0"/>
              <a:t>또한 최상위 층에</a:t>
            </a:r>
            <a:r>
              <a:rPr lang="en-US" altLang="ko-KR" dirty="0" smtClean="0"/>
              <a:t> MLP </a:t>
            </a:r>
            <a:r>
              <a:rPr lang="ko-KR" altLang="ko-KR" dirty="0" smtClean="0"/>
              <a:t>등을 이용해서</a:t>
            </a:r>
            <a:r>
              <a:rPr lang="en-US" altLang="ko-KR" dirty="0" smtClean="0"/>
              <a:t> supervised learning</a:t>
            </a:r>
            <a:r>
              <a:rPr lang="ko-KR" altLang="ko-KR" dirty="0" smtClean="0"/>
              <a:t>에서 사용될 수 있는 장점이 있다</a:t>
            </a:r>
            <a:r>
              <a:rPr lang="en-US" altLang="ko-KR" dirty="0" smtClean="0"/>
              <a:t>.</a:t>
            </a:r>
            <a:endParaRPr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Computer </a:t>
            </a:r>
            <a:r>
              <a:rPr lang="en-US" altLang="ko-KR" sz="4000" b="1" dirty="0" err="1" smtClean="0">
                <a:ln>
                  <a:solidFill>
                    <a:schemeClr val="accent4">
                      <a:lumMod val="50000"/>
                      <a:alpha val="14000"/>
                    </a:schemeClr>
                  </a:solidFill>
                </a:ln>
                <a:solidFill>
                  <a:srgbClr val="1D314E"/>
                </a:solidFill>
              </a:rPr>
              <a:t>vs</a:t>
            </a:r>
            <a:r>
              <a:rPr lang="en-US" altLang="ko-KR" sz="4000" b="1" dirty="0" smtClean="0">
                <a:ln>
                  <a:solidFill>
                    <a:schemeClr val="accent4">
                      <a:lumMod val="50000"/>
                      <a:alpha val="14000"/>
                    </a:schemeClr>
                  </a:solidFill>
                </a:ln>
                <a:solidFill>
                  <a:srgbClr val="1D314E"/>
                </a:solidFill>
              </a:rPr>
              <a:t> Brain (2010~)</a:t>
            </a:r>
            <a:endParaRPr lang="ko-KR" altLang="en-US" sz="4000" b="1" dirty="0">
              <a:ln>
                <a:solidFill>
                  <a:schemeClr val="accent4">
                    <a:lumMod val="50000"/>
                    <a:alpha val="14000"/>
                  </a:schemeClr>
                </a:solidFill>
              </a:ln>
              <a:solidFill>
                <a:srgbClr val="1D314E"/>
              </a:solidFill>
            </a:endParaRPr>
          </a:p>
        </p:txBody>
      </p:sp>
      <p:cxnSp>
        <p:nvCxnSpPr>
          <p:cNvPr id="5" name="직선 연결선 4"/>
          <p:cNvCxnSpPr/>
          <p:nvPr/>
        </p:nvCxnSpPr>
        <p:spPr>
          <a:xfrm>
            <a:off x="4553339" y="1815410"/>
            <a:ext cx="0" cy="446449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10344" y="1988840"/>
            <a:ext cx="2456826" cy="369332"/>
          </a:xfrm>
          <a:prstGeom prst="rect">
            <a:avLst/>
          </a:prstGeom>
          <a:noFill/>
        </p:spPr>
        <p:txBody>
          <a:bodyPr wrap="none" rtlCol="0">
            <a:spAutoFit/>
          </a:bodyPr>
          <a:lstStyle/>
          <a:p>
            <a:r>
              <a:rPr lang="en-US" altLang="ko-KR" b="1" dirty="0" smtClean="0"/>
              <a:t>Autonomous Robots</a:t>
            </a:r>
            <a:endParaRPr lang="ko-KR" altLang="en-US" b="1" dirty="0"/>
          </a:p>
        </p:txBody>
      </p:sp>
      <p:sp>
        <p:nvSpPr>
          <p:cNvPr id="7" name="TextBox 6"/>
          <p:cNvSpPr txBox="1"/>
          <p:nvPr/>
        </p:nvSpPr>
        <p:spPr>
          <a:xfrm>
            <a:off x="5884169" y="1988840"/>
            <a:ext cx="1789272" cy="369332"/>
          </a:xfrm>
          <a:prstGeom prst="rect">
            <a:avLst/>
          </a:prstGeom>
          <a:noFill/>
        </p:spPr>
        <p:txBody>
          <a:bodyPr wrap="none" rtlCol="0">
            <a:spAutoFit/>
          </a:bodyPr>
          <a:lstStyle/>
          <a:p>
            <a:r>
              <a:rPr lang="en-US" altLang="ko-KR" b="1" dirty="0" smtClean="0"/>
              <a:t>Action Science</a:t>
            </a:r>
            <a:endParaRPr lang="ko-KR" altLang="en-US" b="1" dirty="0"/>
          </a:p>
        </p:txBody>
      </p:sp>
      <p:pic>
        <p:nvPicPr>
          <p:cNvPr id="50178" name="Picture 2" descr="http://itgrunts.com/wp-content/uploads/2010/10/google-lidar-car.jpg"/>
          <p:cNvPicPr>
            <a:picLocks noChangeAspect="1" noChangeArrowheads="1"/>
          </p:cNvPicPr>
          <p:nvPr/>
        </p:nvPicPr>
        <p:blipFill>
          <a:blip r:embed="rId2" cstate="print"/>
          <a:srcRect/>
          <a:stretch>
            <a:fillRect/>
          </a:stretch>
        </p:blipFill>
        <p:spPr bwMode="auto">
          <a:xfrm>
            <a:off x="307503" y="2636912"/>
            <a:ext cx="4148733" cy="3581739"/>
          </a:xfrm>
          <a:prstGeom prst="rect">
            <a:avLst/>
          </a:prstGeom>
          <a:noFill/>
        </p:spPr>
      </p:pic>
      <p:pic>
        <p:nvPicPr>
          <p:cNvPr id="50180" name="Picture 4" descr="Action Science 1"/>
          <p:cNvPicPr>
            <a:picLocks noChangeAspect="1" noChangeArrowheads="1"/>
          </p:cNvPicPr>
          <p:nvPr/>
        </p:nvPicPr>
        <p:blipFill>
          <a:blip r:embed="rId3" cstate="print"/>
          <a:srcRect/>
          <a:stretch>
            <a:fillRect/>
          </a:stretch>
        </p:blipFill>
        <p:spPr bwMode="auto">
          <a:xfrm>
            <a:off x="4788024" y="2564904"/>
            <a:ext cx="4104456" cy="3688483"/>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2609577"/>
            <a:ext cx="8654597" cy="1602837"/>
          </a:xfrm>
        </p:spPr>
        <p:txBody>
          <a:bodyPr>
            <a:noAutofit/>
          </a:bodyPr>
          <a:lstStyle/>
          <a:p>
            <a:r>
              <a:rPr lang="en-US" altLang="ko-KR" sz="4000" b="1" dirty="0" smtClean="0">
                <a:ln>
                  <a:solidFill>
                    <a:schemeClr val="accent4">
                      <a:lumMod val="50000"/>
                      <a:alpha val="14000"/>
                    </a:schemeClr>
                  </a:solidFill>
                </a:ln>
                <a:solidFill>
                  <a:srgbClr val="1D314E"/>
                </a:solidFill>
              </a:rPr>
              <a:t>Neural Net Library</a:t>
            </a:r>
            <a:r>
              <a:rPr lang="ko-KR" altLang="en-US" sz="4000" b="1" dirty="0" smtClean="0">
                <a:ln>
                  <a:solidFill>
                    <a:schemeClr val="accent4">
                      <a:lumMod val="50000"/>
                      <a:alpha val="14000"/>
                    </a:schemeClr>
                  </a:solidFill>
                </a:ln>
                <a:solidFill>
                  <a:srgbClr val="1D314E"/>
                </a:solidFill>
              </a:rPr>
              <a:t>를 활용한</a:t>
            </a:r>
            <a:r>
              <a:rPr lang="en-US" altLang="ko-KR" sz="4000" b="1" dirty="0" smtClean="0">
                <a:ln>
                  <a:solidFill>
                    <a:schemeClr val="accent4">
                      <a:lumMod val="50000"/>
                      <a:alpha val="14000"/>
                    </a:schemeClr>
                  </a:solidFill>
                </a:ln>
                <a:solidFill>
                  <a:srgbClr val="1D314E"/>
                </a:solidFill>
              </a:rPr>
              <a:t/>
            </a:r>
            <a:br>
              <a:rPr lang="en-US" altLang="ko-KR" sz="4000" b="1" dirty="0" smtClean="0">
                <a:ln>
                  <a:solidFill>
                    <a:schemeClr val="accent4">
                      <a:lumMod val="50000"/>
                      <a:alpha val="14000"/>
                    </a:schemeClr>
                  </a:solidFill>
                </a:ln>
                <a:solidFill>
                  <a:srgbClr val="1D314E"/>
                </a:solidFill>
              </a:rPr>
            </a:br>
            <a:r>
              <a:rPr lang="ko-KR" altLang="en-US" sz="4000" b="1" dirty="0" smtClean="0">
                <a:ln>
                  <a:solidFill>
                    <a:schemeClr val="accent4">
                      <a:lumMod val="50000"/>
                      <a:alpha val="14000"/>
                    </a:schemeClr>
                  </a:solidFill>
                </a:ln>
                <a:solidFill>
                  <a:srgbClr val="1D314E"/>
                </a:solidFill>
              </a:rPr>
              <a:t>간단한 </a:t>
            </a:r>
            <a:r>
              <a:rPr lang="en-US" altLang="ko-KR" sz="4000" b="1" dirty="0" smtClean="0">
                <a:ln>
                  <a:solidFill>
                    <a:schemeClr val="accent4">
                      <a:lumMod val="50000"/>
                      <a:alpha val="14000"/>
                    </a:schemeClr>
                  </a:solidFill>
                </a:ln>
                <a:solidFill>
                  <a:srgbClr val="1D314E"/>
                </a:solidFill>
              </a:rPr>
              <a:t>R Code </a:t>
            </a:r>
            <a:r>
              <a:rPr lang="ko-KR" altLang="en-US" sz="4000" b="1" dirty="0" smtClean="0">
                <a:ln>
                  <a:solidFill>
                    <a:schemeClr val="accent4">
                      <a:lumMod val="50000"/>
                      <a:alpha val="14000"/>
                    </a:schemeClr>
                  </a:solidFill>
                </a:ln>
                <a:solidFill>
                  <a:srgbClr val="1D314E"/>
                </a:solidFill>
              </a:rPr>
              <a:t>실습</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 Code</a:t>
            </a:r>
            <a:endParaRPr lang="ko-KR" altLang="en-US" sz="4000" b="1" dirty="0">
              <a:ln>
                <a:solidFill>
                  <a:schemeClr val="accent4">
                    <a:lumMod val="50000"/>
                    <a:alpha val="14000"/>
                  </a:schemeClr>
                </a:solidFill>
              </a:ln>
              <a:solidFill>
                <a:srgbClr val="1D314E"/>
              </a:solidFill>
            </a:endParaRPr>
          </a:p>
        </p:txBody>
      </p:sp>
      <p:sp>
        <p:nvSpPr>
          <p:cNvPr id="6" name="직사각형 5"/>
          <p:cNvSpPr/>
          <p:nvPr/>
        </p:nvSpPr>
        <p:spPr>
          <a:xfrm>
            <a:off x="621106" y="1268760"/>
            <a:ext cx="7920880" cy="4893647"/>
          </a:xfrm>
          <a:prstGeom prst="rect">
            <a:avLst/>
          </a:prstGeom>
        </p:spPr>
        <p:txBody>
          <a:bodyPr wrap="square">
            <a:spAutoFit/>
          </a:bodyPr>
          <a:lstStyle/>
          <a:p>
            <a:r>
              <a:rPr lang="en-US" altLang="ko-KR" sz="1200" dirty="0" smtClean="0"/>
              <a:t>library(datasets)</a:t>
            </a:r>
          </a:p>
          <a:p>
            <a:endParaRPr lang="en-US" altLang="ko-KR" sz="1200" dirty="0" smtClean="0"/>
          </a:p>
          <a:p>
            <a:r>
              <a:rPr lang="en-US" altLang="ko-KR" sz="1200" dirty="0" smtClean="0"/>
              <a:t>names(</a:t>
            </a:r>
            <a:r>
              <a:rPr lang="en-US" altLang="ko-KR" sz="1200" dirty="0" err="1" smtClean="0"/>
              <a:t>infert</a:t>
            </a:r>
            <a:r>
              <a:rPr lang="en-US" altLang="ko-KR" sz="1200" dirty="0" smtClean="0"/>
              <a:t>)</a:t>
            </a:r>
          </a:p>
          <a:p>
            <a:r>
              <a:rPr lang="en-US" altLang="ko-KR" sz="1200" dirty="0" smtClean="0"/>
              <a:t>#  | train the network</a:t>
            </a:r>
          </a:p>
          <a:p>
            <a:r>
              <a:rPr lang="en-US" altLang="ko-KR" sz="1200" b="1" dirty="0" smtClean="0"/>
              <a:t>library(</a:t>
            </a:r>
            <a:r>
              <a:rPr lang="en-US" altLang="ko-KR" sz="1200" b="1" dirty="0" err="1" smtClean="0"/>
              <a:t>neuralnet</a:t>
            </a:r>
            <a:r>
              <a:rPr lang="en-US" altLang="ko-KR" sz="1200" b="1" dirty="0" smtClean="0"/>
              <a:t>)</a:t>
            </a:r>
          </a:p>
          <a:p>
            <a:r>
              <a:rPr lang="en-US" altLang="ko-KR" sz="1200" dirty="0" err="1" smtClean="0"/>
              <a:t>nn</a:t>
            </a:r>
            <a:r>
              <a:rPr lang="en-US" altLang="ko-KR" sz="1200" dirty="0" smtClean="0"/>
              <a:t> &lt;- </a:t>
            </a:r>
            <a:r>
              <a:rPr lang="en-US" altLang="ko-KR" sz="1200" dirty="0" err="1" smtClean="0"/>
              <a:t>neuralnet</a:t>
            </a:r>
            <a:r>
              <a:rPr lang="en-US" altLang="ko-KR" sz="1200" dirty="0" smtClean="0"/>
              <a:t>(</a:t>
            </a:r>
          </a:p>
          <a:p>
            <a:r>
              <a:rPr lang="en-US" altLang="ko-KR" sz="1200" dirty="0" smtClean="0"/>
              <a:t>  </a:t>
            </a:r>
            <a:r>
              <a:rPr lang="en-US" altLang="ko-KR" sz="1200" dirty="0" err="1" smtClean="0"/>
              <a:t>case~age+parity+induced+spontaneous</a:t>
            </a:r>
            <a:r>
              <a:rPr lang="en-US" altLang="ko-KR" sz="1200" dirty="0" smtClean="0"/>
              <a:t>,</a:t>
            </a:r>
          </a:p>
          <a:p>
            <a:r>
              <a:rPr lang="en-US" altLang="ko-KR" sz="1200" dirty="0" smtClean="0"/>
              <a:t>  data=</a:t>
            </a:r>
            <a:r>
              <a:rPr lang="en-US" altLang="ko-KR" sz="1200" dirty="0" err="1" smtClean="0"/>
              <a:t>infert</a:t>
            </a:r>
            <a:r>
              <a:rPr lang="en-US" altLang="ko-KR" sz="1200" dirty="0" smtClean="0"/>
              <a:t>, hidden=2, err.fct="</a:t>
            </a:r>
            <a:r>
              <a:rPr lang="en-US" altLang="ko-KR" sz="1200" dirty="0" err="1" smtClean="0"/>
              <a:t>ce</a:t>
            </a:r>
            <a:r>
              <a:rPr lang="en-US" altLang="ko-KR" sz="1200" dirty="0" smtClean="0"/>
              <a:t>",</a:t>
            </a:r>
          </a:p>
          <a:p>
            <a:r>
              <a:rPr lang="en-US" altLang="ko-KR" sz="1200" dirty="0" smtClean="0"/>
              <a:t>  </a:t>
            </a:r>
            <a:r>
              <a:rPr lang="en-US" altLang="ko-KR" sz="1200" dirty="0" err="1" smtClean="0"/>
              <a:t>linear.output</a:t>
            </a:r>
            <a:r>
              <a:rPr lang="en-US" altLang="ko-KR" sz="1200" dirty="0" smtClean="0"/>
              <a:t>=FALSE)</a:t>
            </a:r>
          </a:p>
          <a:p>
            <a:r>
              <a:rPr lang="en-US" altLang="ko-KR" sz="1200" dirty="0" smtClean="0"/>
              <a:t>#  | output training results</a:t>
            </a:r>
          </a:p>
          <a:p>
            <a:r>
              <a:rPr lang="en-US" altLang="ko-KR" sz="1200" dirty="0" smtClean="0"/>
              <a:t># basic</a:t>
            </a:r>
          </a:p>
          <a:p>
            <a:r>
              <a:rPr lang="en-US" altLang="ko-KR" sz="1200" dirty="0" err="1" smtClean="0"/>
              <a:t>nn</a:t>
            </a:r>
            <a:endParaRPr lang="en-US" altLang="ko-KR" sz="1200" dirty="0" smtClean="0"/>
          </a:p>
          <a:p>
            <a:r>
              <a:rPr lang="en-US" altLang="ko-KR" sz="1200" dirty="0" smtClean="0"/>
              <a:t># </a:t>
            </a:r>
            <a:r>
              <a:rPr lang="en-US" altLang="ko-KR" sz="1200" dirty="0" err="1" smtClean="0"/>
              <a:t>reults</a:t>
            </a:r>
            <a:r>
              <a:rPr lang="en-US" altLang="ko-KR" sz="1200" dirty="0" smtClean="0"/>
              <a:t> options</a:t>
            </a:r>
          </a:p>
          <a:p>
            <a:r>
              <a:rPr lang="en-US" altLang="ko-KR" sz="1200" dirty="0" smtClean="0"/>
              <a:t>names(</a:t>
            </a:r>
            <a:r>
              <a:rPr lang="en-US" altLang="ko-KR" sz="1200" dirty="0" err="1" smtClean="0"/>
              <a:t>nn</a:t>
            </a:r>
            <a:r>
              <a:rPr lang="en-US" altLang="ko-KR" sz="1200" dirty="0" smtClean="0"/>
              <a:t>)</a:t>
            </a:r>
          </a:p>
          <a:p>
            <a:r>
              <a:rPr lang="en-US" altLang="ko-KR" sz="1200" dirty="0" smtClean="0"/>
              <a:t># result matrix</a:t>
            </a:r>
          </a:p>
          <a:p>
            <a:r>
              <a:rPr lang="en-US" altLang="ko-KR" sz="1200" dirty="0" err="1" smtClean="0"/>
              <a:t>nn$result.matrix</a:t>
            </a:r>
            <a:endParaRPr lang="en-US" altLang="ko-KR" sz="1200" dirty="0" smtClean="0"/>
          </a:p>
          <a:p>
            <a:r>
              <a:rPr lang="en-US" altLang="ko-KR" sz="1200" dirty="0" smtClean="0"/>
              <a:t>out &lt;- </a:t>
            </a:r>
            <a:r>
              <a:rPr lang="en-US" altLang="ko-KR" sz="1200" dirty="0" err="1" smtClean="0"/>
              <a:t>cbind</a:t>
            </a:r>
            <a:r>
              <a:rPr lang="en-US" altLang="ko-KR" sz="1200" dirty="0" smtClean="0"/>
              <a:t>(</a:t>
            </a:r>
            <a:r>
              <a:rPr lang="en-US" altLang="ko-KR" sz="1200" dirty="0" err="1" smtClean="0"/>
              <a:t>nn$covariate,nn$net.result</a:t>
            </a:r>
            <a:r>
              <a:rPr lang="en-US" altLang="ko-KR" sz="1200" dirty="0" smtClean="0"/>
              <a:t>[[1]])</a:t>
            </a:r>
          </a:p>
          <a:p>
            <a:r>
              <a:rPr lang="en-US" altLang="ko-KR" sz="1200" dirty="0" err="1" smtClean="0"/>
              <a:t>dimnames</a:t>
            </a:r>
            <a:r>
              <a:rPr lang="en-US" altLang="ko-KR" sz="1200" dirty="0" smtClean="0"/>
              <a:t>(out) &lt;- list(NULL, c("age", "</a:t>
            </a:r>
            <a:r>
              <a:rPr lang="en-US" altLang="ko-KR" sz="1200" dirty="0" err="1" smtClean="0"/>
              <a:t>parity","induced","spontaneous","nn</a:t>
            </a:r>
            <a:r>
              <a:rPr lang="en-US" altLang="ko-KR" sz="1200" dirty="0" smtClean="0"/>
              <a:t>-output"))</a:t>
            </a:r>
          </a:p>
          <a:p>
            <a:r>
              <a:rPr lang="en-US" altLang="ko-KR" sz="1200" dirty="0" smtClean="0"/>
              <a:t>head(out)</a:t>
            </a:r>
          </a:p>
          <a:p>
            <a:r>
              <a:rPr lang="en-US" altLang="ko-KR" sz="1200" dirty="0" smtClean="0"/>
              <a:t># generalized weights</a:t>
            </a:r>
          </a:p>
          <a:p>
            <a:r>
              <a:rPr lang="en-US" altLang="ko-KR" sz="1200" dirty="0" smtClean="0"/>
              <a:t># The columns refer to the four covariates age (j =</a:t>
            </a:r>
          </a:p>
          <a:p>
            <a:r>
              <a:rPr lang="en-US" altLang="ko-KR" sz="1200" dirty="0" smtClean="0"/>
              <a:t># 1), parity (j = 2), induced (j = 3), and spontaneous (j=4)</a:t>
            </a:r>
          </a:p>
          <a:p>
            <a:r>
              <a:rPr lang="en-US" altLang="ko-KR" sz="1200" dirty="0" smtClean="0"/>
              <a:t>head(</a:t>
            </a:r>
            <a:r>
              <a:rPr lang="en-US" altLang="ko-KR" sz="1200" dirty="0" err="1" smtClean="0"/>
              <a:t>nn$generalized.weights</a:t>
            </a:r>
            <a:r>
              <a:rPr lang="en-US" altLang="ko-KR" sz="1200" dirty="0" smtClean="0"/>
              <a:t>[[1]])</a:t>
            </a:r>
          </a:p>
          <a:p>
            <a:endParaRPr lang="en-US" altLang="ko-KR" sz="1200" dirty="0" smtClean="0"/>
          </a:p>
          <a:p>
            <a:r>
              <a:rPr lang="en-US" altLang="ko-KR" sz="1200" dirty="0" smtClean="0"/>
              <a:t># visualization</a:t>
            </a:r>
          </a:p>
          <a:p>
            <a:r>
              <a:rPr lang="en-US" altLang="ko-KR" sz="1200" dirty="0" smtClean="0"/>
              <a:t>plot(</a:t>
            </a:r>
            <a:r>
              <a:rPr lang="en-US" altLang="ko-KR" sz="1200" dirty="0" err="1" smtClean="0"/>
              <a:t>nn</a:t>
            </a:r>
            <a:r>
              <a:rPr lang="en-US" altLang="ko-KR" sz="1200" dirty="0" smtClean="0"/>
              <a:t>)</a:t>
            </a:r>
            <a:endParaRPr lang="ko-KR" alt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1911970"/>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 Code</a:t>
            </a:r>
            <a:endParaRPr lang="ko-KR" altLang="en-US" sz="4000" b="1" dirty="0">
              <a:ln>
                <a:solidFill>
                  <a:schemeClr val="accent4">
                    <a:lumMod val="50000"/>
                    <a:alpha val="14000"/>
                  </a:schemeClr>
                </a:solidFill>
              </a:ln>
              <a:solidFill>
                <a:srgbClr val="1D314E"/>
              </a:solidFill>
            </a:endParaRPr>
          </a:p>
        </p:txBody>
      </p:sp>
      <p:sp>
        <p:nvSpPr>
          <p:cNvPr id="5" name="직사각형 4"/>
          <p:cNvSpPr/>
          <p:nvPr/>
        </p:nvSpPr>
        <p:spPr>
          <a:xfrm>
            <a:off x="1421868" y="-18710"/>
            <a:ext cx="6732240" cy="6924973"/>
          </a:xfrm>
          <a:prstGeom prst="rect">
            <a:avLst/>
          </a:prstGeom>
        </p:spPr>
        <p:txBody>
          <a:bodyPr wrap="square">
            <a:spAutoFit/>
          </a:bodyPr>
          <a:lstStyle/>
          <a:p>
            <a:r>
              <a:rPr lang="en-US" altLang="ko-KR" sz="1200" dirty="0" smtClean="0"/>
              <a:t>p &lt;- 2       # input space dimension</a:t>
            </a:r>
          </a:p>
          <a:p>
            <a:r>
              <a:rPr lang="en-US" altLang="ko-KR" sz="1200" dirty="0" smtClean="0"/>
              <a:t>N &lt;- 200     # number of observations</a:t>
            </a:r>
          </a:p>
          <a:p>
            <a:r>
              <a:rPr lang="en-US" altLang="ko-KR" sz="1200" dirty="0" err="1" smtClean="0"/>
              <a:t>set.seed</a:t>
            </a:r>
            <a:r>
              <a:rPr lang="en-US" altLang="ko-KR" sz="1200" dirty="0" smtClean="0"/>
              <a:t>(1)</a:t>
            </a:r>
          </a:p>
          <a:p>
            <a:r>
              <a:rPr lang="en-US" altLang="ko-KR" sz="1200" dirty="0" smtClean="0"/>
              <a:t>x &lt;- matrix(</a:t>
            </a:r>
            <a:r>
              <a:rPr lang="en-US" altLang="ko-KR" sz="1200" dirty="0" err="1" smtClean="0"/>
              <a:t>rnorm</a:t>
            </a:r>
            <a:r>
              <a:rPr lang="en-US" altLang="ko-KR" sz="1200" dirty="0" smtClean="0"/>
              <a:t>(N*p),</a:t>
            </a:r>
            <a:r>
              <a:rPr lang="en-US" altLang="ko-KR" sz="1200" dirty="0" err="1" smtClean="0"/>
              <a:t>ncol</a:t>
            </a:r>
            <a:r>
              <a:rPr lang="en-US" altLang="ko-KR" sz="1200" dirty="0" smtClean="0"/>
              <a:t>=p)</a:t>
            </a:r>
          </a:p>
          <a:p>
            <a:r>
              <a:rPr lang="en-US" altLang="ko-KR" sz="1200" dirty="0" smtClean="0"/>
              <a:t>y &lt;- </a:t>
            </a:r>
            <a:r>
              <a:rPr lang="en-US" altLang="ko-KR" sz="1200" dirty="0" err="1" smtClean="0"/>
              <a:t>as.numeric</a:t>
            </a:r>
            <a:r>
              <a:rPr lang="en-US" altLang="ko-KR" sz="1200" dirty="0" smtClean="0"/>
              <a:t>((x[,1]^2+x[,2]^2) &gt; 1.4)  </a:t>
            </a:r>
          </a:p>
          <a:p>
            <a:r>
              <a:rPr lang="en-US" altLang="ko-KR" sz="1200" dirty="0" smtClean="0"/>
              <a:t># In this case, there is a decision boundary </a:t>
            </a:r>
          </a:p>
          <a:p>
            <a:r>
              <a:rPr lang="en-US" altLang="ko-KR" sz="1200" dirty="0" smtClean="0"/>
              <a:t># that perfectly separates the data</a:t>
            </a:r>
          </a:p>
          <a:p>
            <a:endParaRPr lang="en-US" altLang="ko-KR" sz="1200" dirty="0" smtClean="0"/>
          </a:p>
          <a:p>
            <a:r>
              <a:rPr lang="en-US" altLang="ko-KR" sz="1200" dirty="0" err="1" smtClean="0"/>
              <a:t>mydata</a:t>
            </a:r>
            <a:r>
              <a:rPr lang="en-US" altLang="ko-KR" sz="1200" dirty="0" smtClean="0"/>
              <a:t> &lt;- </a:t>
            </a:r>
            <a:r>
              <a:rPr lang="en-US" altLang="ko-KR" sz="1200" dirty="0" err="1" smtClean="0"/>
              <a:t>data.frame</a:t>
            </a:r>
            <a:r>
              <a:rPr lang="en-US" altLang="ko-KR" sz="1200" dirty="0" smtClean="0"/>
              <a:t>(x=</a:t>
            </a:r>
            <a:r>
              <a:rPr lang="en-US" altLang="ko-KR" sz="1200" dirty="0" err="1" smtClean="0"/>
              <a:t>x,y</a:t>
            </a:r>
            <a:r>
              <a:rPr lang="en-US" altLang="ko-KR" sz="1200" dirty="0" smtClean="0"/>
              <a:t>=y)</a:t>
            </a:r>
          </a:p>
          <a:p>
            <a:r>
              <a:rPr lang="en-US" altLang="ko-KR" sz="1200" dirty="0" err="1" smtClean="0"/>
              <a:t>mydata</a:t>
            </a:r>
            <a:r>
              <a:rPr lang="en-US" altLang="ko-KR" sz="1200" dirty="0" smtClean="0"/>
              <a:t>[1:3,]</a:t>
            </a:r>
          </a:p>
          <a:p>
            <a:endParaRPr lang="en-US" altLang="ko-KR" sz="1200" dirty="0" smtClean="0"/>
          </a:p>
          <a:p>
            <a:r>
              <a:rPr lang="en-US" altLang="ko-KR" sz="1200" b="1" dirty="0" smtClean="0"/>
              <a:t>library(</a:t>
            </a:r>
            <a:r>
              <a:rPr lang="en-US" altLang="ko-KR" sz="1200" b="1" dirty="0" err="1" smtClean="0"/>
              <a:t>nnet</a:t>
            </a:r>
            <a:r>
              <a:rPr lang="en-US" altLang="ko-KR" sz="1200" b="1" dirty="0" smtClean="0"/>
              <a:t>)</a:t>
            </a:r>
          </a:p>
          <a:p>
            <a:r>
              <a:rPr lang="en-US" altLang="ko-KR" sz="1200" dirty="0" err="1" smtClean="0"/>
              <a:t>set.seed</a:t>
            </a:r>
            <a:r>
              <a:rPr lang="en-US" altLang="ko-KR" sz="1200" dirty="0" smtClean="0"/>
              <a:t>(3)</a:t>
            </a:r>
          </a:p>
          <a:p>
            <a:endParaRPr lang="en-US" altLang="ko-KR" sz="1200" dirty="0" smtClean="0"/>
          </a:p>
          <a:p>
            <a:r>
              <a:rPr lang="en-US" altLang="ko-KR" sz="1200" dirty="0" smtClean="0"/>
              <a:t>nn1 &lt;- </a:t>
            </a:r>
            <a:r>
              <a:rPr lang="en-US" altLang="ko-KR" sz="1200" dirty="0" err="1" smtClean="0"/>
              <a:t>nnet</a:t>
            </a:r>
            <a:r>
              <a:rPr lang="en-US" altLang="ko-KR" sz="1200" dirty="0" smtClean="0"/>
              <a:t>(y~x.1+x.2,data=</a:t>
            </a:r>
            <a:r>
              <a:rPr lang="en-US" altLang="ko-KR" sz="1200" dirty="0" err="1" smtClean="0"/>
              <a:t>mydata,entropy</a:t>
            </a:r>
            <a:r>
              <a:rPr lang="en-US" altLang="ko-KR" sz="1200" dirty="0" smtClean="0"/>
              <a:t>=</a:t>
            </a:r>
            <a:r>
              <a:rPr lang="en-US" altLang="ko-KR" sz="1200" dirty="0" err="1" smtClean="0"/>
              <a:t>T,size</a:t>
            </a:r>
            <a:r>
              <a:rPr lang="en-US" altLang="ko-KR" sz="1200" dirty="0" smtClean="0"/>
              <a:t>=3,decay=0,maxit=2000,trace=T)</a:t>
            </a:r>
          </a:p>
          <a:p>
            <a:endParaRPr lang="en-US" altLang="ko-KR" sz="1200" dirty="0" smtClean="0"/>
          </a:p>
          <a:p>
            <a:r>
              <a:rPr lang="en-US" altLang="ko-KR" sz="1200" dirty="0" err="1" smtClean="0"/>
              <a:t>yhat</a:t>
            </a:r>
            <a:r>
              <a:rPr lang="en-US" altLang="ko-KR" sz="1200" dirty="0" smtClean="0"/>
              <a:t> &lt;- </a:t>
            </a:r>
            <a:r>
              <a:rPr lang="en-US" altLang="ko-KR" sz="1200" dirty="0" err="1" smtClean="0"/>
              <a:t>as.numeric</a:t>
            </a:r>
            <a:r>
              <a:rPr lang="en-US" altLang="ko-KR" sz="1200" dirty="0" smtClean="0"/>
              <a:t>(predict(nn1,type='class'))</a:t>
            </a:r>
          </a:p>
          <a:p>
            <a:r>
              <a:rPr lang="en-US" altLang="ko-KR" sz="1200" dirty="0" smtClean="0"/>
              <a:t>par(</a:t>
            </a:r>
            <a:r>
              <a:rPr lang="en-US" altLang="ko-KR" sz="1200" dirty="0" err="1" smtClean="0"/>
              <a:t>mfrow</a:t>
            </a:r>
            <a:r>
              <a:rPr lang="en-US" altLang="ko-KR" sz="1200" dirty="0" smtClean="0"/>
              <a:t>=c(1,2))</a:t>
            </a:r>
          </a:p>
          <a:p>
            <a:r>
              <a:rPr lang="en-US" altLang="ko-KR" sz="1200" dirty="0" smtClean="0"/>
              <a:t>plot(</a:t>
            </a:r>
            <a:r>
              <a:rPr lang="en-US" altLang="ko-KR" sz="1200" dirty="0" err="1" smtClean="0"/>
              <a:t>x,pch</a:t>
            </a:r>
            <a:r>
              <a:rPr lang="en-US" altLang="ko-KR" sz="1200" dirty="0" smtClean="0"/>
              <a:t>=19,col=c('</a:t>
            </a:r>
            <a:r>
              <a:rPr lang="en-US" altLang="ko-KR" sz="1200" dirty="0" err="1" smtClean="0"/>
              <a:t>red','blue</a:t>
            </a:r>
            <a:r>
              <a:rPr lang="en-US" altLang="ko-KR" sz="1200" dirty="0" smtClean="0"/>
              <a:t>')[y+1],main='actual </a:t>
            </a:r>
            <a:r>
              <a:rPr lang="en-US" altLang="ko-KR" sz="1200" dirty="0" err="1" smtClean="0"/>
              <a:t>labels',asp</a:t>
            </a:r>
            <a:r>
              <a:rPr lang="en-US" altLang="ko-KR" sz="1200" dirty="0" smtClean="0"/>
              <a:t>=1)</a:t>
            </a:r>
          </a:p>
          <a:p>
            <a:r>
              <a:rPr lang="en-US" altLang="ko-KR" sz="1200" dirty="0" smtClean="0"/>
              <a:t>plot(</a:t>
            </a:r>
            <a:r>
              <a:rPr lang="en-US" altLang="ko-KR" sz="1200" dirty="0" err="1" smtClean="0"/>
              <a:t>x,col</a:t>
            </a:r>
            <a:r>
              <a:rPr lang="en-US" altLang="ko-KR" sz="1200" dirty="0" smtClean="0"/>
              <a:t>=c('</a:t>
            </a:r>
            <a:r>
              <a:rPr lang="en-US" altLang="ko-KR" sz="1200" dirty="0" err="1" smtClean="0"/>
              <a:t>red','blue</a:t>
            </a:r>
            <a:r>
              <a:rPr lang="en-US" altLang="ko-KR" sz="1200" dirty="0" smtClean="0"/>
              <a:t>')[(</a:t>
            </a:r>
            <a:r>
              <a:rPr lang="en-US" altLang="ko-KR" sz="1200" dirty="0" err="1" smtClean="0"/>
              <a:t>yhat</a:t>
            </a:r>
            <a:r>
              <a:rPr lang="en-US" altLang="ko-KR" sz="1200" dirty="0" smtClean="0"/>
              <a:t>&gt;0.5)+1],</a:t>
            </a:r>
            <a:r>
              <a:rPr lang="en-US" altLang="ko-KR" sz="1200" dirty="0" err="1" smtClean="0"/>
              <a:t>pch</a:t>
            </a:r>
            <a:r>
              <a:rPr lang="en-US" altLang="ko-KR" sz="1200" dirty="0" smtClean="0"/>
              <a:t>=19,main='predicted </a:t>
            </a:r>
            <a:r>
              <a:rPr lang="en-US" altLang="ko-KR" sz="1200" dirty="0" err="1" smtClean="0"/>
              <a:t>labels',asp</a:t>
            </a:r>
            <a:r>
              <a:rPr lang="en-US" altLang="ko-KR" sz="1200" dirty="0" smtClean="0"/>
              <a:t>=1)</a:t>
            </a:r>
          </a:p>
          <a:p>
            <a:r>
              <a:rPr lang="en-US" altLang="ko-KR" sz="1200" dirty="0" smtClean="0"/>
              <a:t>table(actual=</a:t>
            </a:r>
            <a:r>
              <a:rPr lang="en-US" altLang="ko-KR" sz="1200" dirty="0" err="1" smtClean="0"/>
              <a:t>y,predicted</a:t>
            </a:r>
            <a:r>
              <a:rPr lang="en-US" altLang="ko-KR" sz="1200" dirty="0" smtClean="0"/>
              <a:t>=predict(nn1,type='class'))</a:t>
            </a:r>
          </a:p>
          <a:p>
            <a:r>
              <a:rPr lang="en-US" altLang="ko-KR" sz="1200" dirty="0" smtClean="0"/>
              <a:t># Re-run  the above with seed=4...</a:t>
            </a:r>
          </a:p>
          <a:p>
            <a:r>
              <a:rPr lang="en-US" altLang="ko-KR" sz="1200" dirty="0" err="1" smtClean="0"/>
              <a:t>set.seed</a:t>
            </a:r>
            <a:r>
              <a:rPr lang="en-US" altLang="ko-KR" sz="1200" dirty="0" smtClean="0"/>
              <a:t>(4)</a:t>
            </a:r>
          </a:p>
          <a:p>
            <a:r>
              <a:rPr lang="en-US" altLang="ko-KR" sz="1200" dirty="0" smtClean="0"/>
              <a:t>nn1 &lt;- </a:t>
            </a:r>
            <a:r>
              <a:rPr lang="en-US" altLang="ko-KR" sz="1200" dirty="0" err="1" smtClean="0"/>
              <a:t>nnet</a:t>
            </a:r>
            <a:r>
              <a:rPr lang="en-US" altLang="ko-KR" sz="1200" dirty="0" smtClean="0"/>
              <a:t>(y~x.1+x.2,data=</a:t>
            </a:r>
            <a:r>
              <a:rPr lang="en-US" altLang="ko-KR" sz="1200" dirty="0" err="1" smtClean="0"/>
              <a:t>mydata,entropy</a:t>
            </a:r>
            <a:r>
              <a:rPr lang="en-US" altLang="ko-KR" sz="1200" dirty="0" smtClean="0"/>
              <a:t>=</a:t>
            </a:r>
            <a:r>
              <a:rPr lang="en-US" altLang="ko-KR" sz="1200" dirty="0" err="1" smtClean="0"/>
              <a:t>T,size</a:t>
            </a:r>
            <a:r>
              <a:rPr lang="en-US" altLang="ko-KR" sz="1200" dirty="0" smtClean="0"/>
              <a:t>=3,decay=0,maxit=2000,trace=T)</a:t>
            </a:r>
          </a:p>
          <a:p>
            <a:r>
              <a:rPr lang="en-US" altLang="ko-KR" sz="1200" dirty="0" err="1" smtClean="0"/>
              <a:t>yhat</a:t>
            </a:r>
            <a:r>
              <a:rPr lang="en-US" altLang="ko-KR" sz="1200" dirty="0" smtClean="0"/>
              <a:t> &lt;- </a:t>
            </a:r>
            <a:r>
              <a:rPr lang="en-US" altLang="ko-KR" sz="1200" dirty="0" err="1" smtClean="0"/>
              <a:t>as.numeric</a:t>
            </a:r>
            <a:r>
              <a:rPr lang="en-US" altLang="ko-KR" sz="1200" dirty="0" smtClean="0"/>
              <a:t>(predict(nn1,type='class'))</a:t>
            </a:r>
          </a:p>
          <a:p>
            <a:r>
              <a:rPr lang="en-US" altLang="ko-KR" sz="1200" dirty="0" smtClean="0"/>
              <a:t>par(</a:t>
            </a:r>
            <a:r>
              <a:rPr lang="en-US" altLang="ko-KR" sz="1200" dirty="0" err="1" smtClean="0"/>
              <a:t>mfrow</a:t>
            </a:r>
            <a:r>
              <a:rPr lang="en-US" altLang="ko-KR" sz="1200" dirty="0" smtClean="0"/>
              <a:t>=c(1,2))</a:t>
            </a:r>
          </a:p>
          <a:p>
            <a:r>
              <a:rPr lang="en-US" altLang="ko-KR" sz="1200" dirty="0" smtClean="0"/>
              <a:t>plot(</a:t>
            </a:r>
            <a:r>
              <a:rPr lang="en-US" altLang="ko-KR" sz="1200" dirty="0" err="1" smtClean="0"/>
              <a:t>x,pch</a:t>
            </a:r>
            <a:r>
              <a:rPr lang="en-US" altLang="ko-KR" sz="1200" dirty="0" smtClean="0"/>
              <a:t>=19,col=c('</a:t>
            </a:r>
            <a:r>
              <a:rPr lang="en-US" altLang="ko-KR" sz="1200" dirty="0" err="1" smtClean="0"/>
              <a:t>red','blue</a:t>
            </a:r>
            <a:r>
              <a:rPr lang="en-US" altLang="ko-KR" sz="1200" dirty="0" smtClean="0"/>
              <a:t>')[y+1],main='actual </a:t>
            </a:r>
            <a:r>
              <a:rPr lang="en-US" altLang="ko-KR" sz="1200" dirty="0" err="1" smtClean="0"/>
              <a:t>labels',asp</a:t>
            </a:r>
            <a:r>
              <a:rPr lang="en-US" altLang="ko-KR" sz="1200" dirty="0" smtClean="0"/>
              <a:t>=1)</a:t>
            </a:r>
          </a:p>
          <a:p>
            <a:r>
              <a:rPr lang="en-US" altLang="ko-KR" sz="1200" dirty="0" smtClean="0"/>
              <a:t>plot(</a:t>
            </a:r>
            <a:r>
              <a:rPr lang="en-US" altLang="ko-KR" sz="1200" dirty="0" err="1" smtClean="0"/>
              <a:t>x,col</a:t>
            </a:r>
            <a:r>
              <a:rPr lang="en-US" altLang="ko-KR" sz="1200" dirty="0" smtClean="0"/>
              <a:t>=c('</a:t>
            </a:r>
            <a:r>
              <a:rPr lang="en-US" altLang="ko-KR" sz="1200" dirty="0" err="1" smtClean="0"/>
              <a:t>red','blue</a:t>
            </a:r>
            <a:r>
              <a:rPr lang="en-US" altLang="ko-KR" sz="1200" dirty="0" smtClean="0"/>
              <a:t>')[(</a:t>
            </a:r>
            <a:r>
              <a:rPr lang="en-US" altLang="ko-KR" sz="1200" dirty="0" err="1" smtClean="0"/>
              <a:t>yhat</a:t>
            </a:r>
            <a:r>
              <a:rPr lang="en-US" altLang="ko-KR" sz="1200" dirty="0" smtClean="0"/>
              <a:t>&gt;0.5)+1],</a:t>
            </a:r>
            <a:r>
              <a:rPr lang="en-US" altLang="ko-KR" sz="1200" dirty="0" err="1" smtClean="0"/>
              <a:t>pch</a:t>
            </a:r>
            <a:r>
              <a:rPr lang="en-US" altLang="ko-KR" sz="1200" dirty="0" smtClean="0"/>
              <a:t>=19,main='predicted </a:t>
            </a:r>
            <a:r>
              <a:rPr lang="en-US" altLang="ko-KR" sz="1200" dirty="0" err="1" smtClean="0"/>
              <a:t>labels',asp</a:t>
            </a:r>
            <a:r>
              <a:rPr lang="en-US" altLang="ko-KR" sz="1200" dirty="0" smtClean="0"/>
              <a:t>=1)</a:t>
            </a:r>
          </a:p>
          <a:p>
            <a:endParaRPr lang="en-US" altLang="ko-KR" sz="1200" dirty="0" smtClean="0"/>
          </a:p>
          <a:p>
            <a:r>
              <a:rPr lang="en-US" altLang="ko-KR" sz="1200" dirty="0" smtClean="0"/>
              <a:t>par(</a:t>
            </a:r>
            <a:r>
              <a:rPr lang="en-US" altLang="ko-KR" sz="1200" dirty="0" err="1" smtClean="0"/>
              <a:t>mfrow</a:t>
            </a:r>
            <a:r>
              <a:rPr lang="en-US" altLang="ko-KR" sz="1200" dirty="0" smtClean="0"/>
              <a:t>=c(2,2))</a:t>
            </a:r>
          </a:p>
          <a:p>
            <a:r>
              <a:rPr lang="en-US" altLang="ko-KR" sz="1200" dirty="0" smtClean="0"/>
              <a:t>for (</a:t>
            </a:r>
            <a:r>
              <a:rPr lang="en-US" altLang="ko-KR" sz="1200" dirty="0" err="1" smtClean="0"/>
              <a:t>i</a:t>
            </a:r>
            <a:r>
              <a:rPr lang="en-US" altLang="ko-KR" sz="1200" dirty="0" smtClean="0"/>
              <a:t> in 1:4){</a:t>
            </a:r>
          </a:p>
          <a:p>
            <a:r>
              <a:rPr lang="en-US" altLang="ko-KR" sz="1200" dirty="0" smtClean="0"/>
              <a:t>  </a:t>
            </a:r>
            <a:r>
              <a:rPr lang="en-US" altLang="ko-KR" sz="1200" dirty="0" err="1" smtClean="0"/>
              <a:t>set.seed</a:t>
            </a:r>
            <a:r>
              <a:rPr lang="en-US" altLang="ko-KR" sz="1200" dirty="0" smtClean="0"/>
              <a:t>(3)</a:t>
            </a:r>
          </a:p>
          <a:p>
            <a:r>
              <a:rPr lang="en-US" altLang="ko-KR" sz="1200" dirty="0" smtClean="0"/>
              <a:t>  nn1 &lt;- </a:t>
            </a:r>
            <a:r>
              <a:rPr lang="en-US" altLang="ko-KR" sz="1200" dirty="0" err="1" smtClean="0"/>
              <a:t>nnet</a:t>
            </a:r>
            <a:r>
              <a:rPr lang="en-US" altLang="ko-KR" sz="1200" dirty="0" smtClean="0"/>
              <a:t>(y~x.1+x.2,data=</a:t>
            </a:r>
            <a:r>
              <a:rPr lang="en-US" altLang="ko-KR" sz="1200" dirty="0" err="1" smtClean="0"/>
              <a:t>mydata,entropy</a:t>
            </a:r>
            <a:r>
              <a:rPr lang="en-US" altLang="ko-KR" sz="1200" dirty="0" smtClean="0"/>
              <a:t>=</a:t>
            </a:r>
            <a:r>
              <a:rPr lang="en-US" altLang="ko-KR" sz="1200" dirty="0" err="1" smtClean="0"/>
              <a:t>T,size</a:t>
            </a:r>
            <a:r>
              <a:rPr lang="en-US" altLang="ko-KR" sz="1200" dirty="0" smtClean="0"/>
              <a:t>=</a:t>
            </a:r>
            <a:r>
              <a:rPr lang="en-US" altLang="ko-KR" sz="1200" dirty="0" err="1" smtClean="0"/>
              <a:t>i,decay</a:t>
            </a:r>
            <a:r>
              <a:rPr lang="en-US" altLang="ko-KR" sz="1200" dirty="0" smtClean="0"/>
              <a:t>=0,maxit=2000,trace=T)</a:t>
            </a:r>
          </a:p>
          <a:p>
            <a:r>
              <a:rPr lang="en-US" altLang="ko-KR" sz="1200" dirty="0" smtClean="0"/>
              <a:t>  </a:t>
            </a:r>
            <a:r>
              <a:rPr lang="en-US" altLang="ko-KR" sz="1200" dirty="0" err="1" smtClean="0"/>
              <a:t>yhat</a:t>
            </a:r>
            <a:r>
              <a:rPr lang="en-US" altLang="ko-KR" sz="1200" dirty="0" smtClean="0"/>
              <a:t> &lt;- </a:t>
            </a:r>
            <a:r>
              <a:rPr lang="en-US" altLang="ko-KR" sz="1200" dirty="0" err="1" smtClean="0"/>
              <a:t>as.numeric</a:t>
            </a:r>
            <a:r>
              <a:rPr lang="en-US" altLang="ko-KR" sz="1200" dirty="0" smtClean="0"/>
              <a:t>(predict(nn1,type='class'))</a:t>
            </a:r>
          </a:p>
          <a:p>
            <a:r>
              <a:rPr lang="en-US" altLang="ko-KR" sz="1200" dirty="0" smtClean="0"/>
              <a:t>  plot(</a:t>
            </a:r>
            <a:r>
              <a:rPr lang="en-US" altLang="ko-KR" sz="1200" dirty="0" err="1" smtClean="0"/>
              <a:t>x,pch</a:t>
            </a:r>
            <a:r>
              <a:rPr lang="en-US" altLang="ko-KR" sz="1200" dirty="0" smtClean="0"/>
              <a:t>=20,col=c('</a:t>
            </a:r>
            <a:r>
              <a:rPr lang="en-US" altLang="ko-KR" sz="1200" dirty="0" err="1" smtClean="0"/>
              <a:t>red','blue</a:t>
            </a:r>
            <a:r>
              <a:rPr lang="en-US" altLang="ko-KR" sz="1200" dirty="0" smtClean="0"/>
              <a:t>')[yhat+1],</a:t>
            </a:r>
            <a:r>
              <a:rPr lang="en-US" altLang="ko-KR" sz="1200" dirty="0" err="1" smtClean="0"/>
              <a:t>cex</a:t>
            </a:r>
            <a:r>
              <a:rPr lang="en-US" altLang="ko-KR" sz="1200" dirty="0" smtClean="0"/>
              <a:t>=2)</a:t>
            </a:r>
          </a:p>
          <a:p>
            <a:r>
              <a:rPr lang="en-US" altLang="ko-KR" sz="1200" dirty="0" smtClean="0"/>
              <a:t>  title(main=paste('</a:t>
            </a:r>
            <a:r>
              <a:rPr lang="en-US" altLang="ko-KR" sz="1200" dirty="0" err="1" smtClean="0"/>
              <a:t>nnet</a:t>
            </a:r>
            <a:r>
              <a:rPr lang="en-US" altLang="ko-KR" sz="1200" dirty="0" smtClean="0"/>
              <a:t> </a:t>
            </a:r>
            <a:r>
              <a:rPr lang="en-US" altLang="ko-KR" sz="1200" dirty="0" err="1" smtClean="0"/>
              <a:t>with',i,'hidden</a:t>
            </a:r>
            <a:r>
              <a:rPr lang="en-US" altLang="ko-KR" sz="1200" dirty="0" smtClean="0"/>
              <a:t> units'))</a:t>
            </a:r>
          </a:p>
          <a:p>
            <a:r>
              <a:rPr lang="en-US" altLang="ko-KR" sz="1200" dirty="0" smtClean="0"/>
              <a:t>}</a:t>
            </a:r>
            <a:endParaRPr lang="ko-KR" alt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78233" y="1036740"/>
            <a:ext cx="5760640" cy="5816977"/>
          </a:xfrm>
          <a:prstGeom prst="rect">
            <a:avLst/>
          </a:prstGeom>
        </p:spPr>
        <p:txBody>
          <a:bodyPr wrap="square">
            <a:spAutoFit/>
          </a:bodyPr>
          <a:lstStyle/>
          <a:p>
            <a:r>
              <a:rPr lang="en-US" altLang="ko-KR" sz="1200" dirty="0" smtClean="0"/>
              <a:t>n1 &lt;- 100</a:t>
            </a:r>
          </a:p>
          <a:p>
            <a:r>
              <a:rPr lang="en-US" altLang="ko-KR" sz="1200" dirty="0" smtClean="0"/>
              <a:t>n2 &lt;- 110</a:t>
            </a:r>
          </a:p>
          <a:p>
            <a:r>
              <a:rPr lang="en-US" altLang="ko-KR" sz="1200" dirty="0" err="1" smtClean="0"/>
              <a:t>set.seed</a:t>
            </a:r>
            <a:r>
              <a:rPr lang="en-US" altLang="ko-KR" sz="1200" dirty="0" smtClean="0"/>
              <a:t>(3)</a:t>
            </a:r>
          </a:p>
          <a:p>
            <a:r>
              <a:rPr lang="en-US" altLang="ko-KR" sz="1200" dirty="0" smtClean="0"/>
              <a:t>nn1 &lt;- </a:t>
            </a:r>
            <a:r>
              <a:rPr lang="en-US" altLang="ko-KR" sz="1200" dirty="0" err="1" smtClean="0"/>
              <a:t>nnet</a:t>
            </a:r>
            <a:r>
              <a:rPr lang="en-US" altLang="ko-KR" sz="1200" dirty="0" smtClean="0"/>
              <a:t>(y~x.1+x.2,data=</a:t>
            </a:r>
            <a:r>
              <a:rPr lang="en-US" altLang="ko-KR" sz="1200" dirty="0" err="1" smtClean="0"/>
              <a:t>mydata,entropy</a:t>
            </a:r>
            <a:r>
              <a:rPr lang="en-US" altLang="ko-KR" sz="1200" dirty="0" smtClean="0"/>
              <a:t>=</a:t>
            </a:r>
            <a:r>
              <a:rPr lang="en-US" altLang="ko-KR" sz="1200" dirty="0" err="1" smtClean="0"/>
              <a:t>T,size</a:t>
            </a:r>
            <a:r>
              <a:rPr lang="en-US" altLang="ko-KR" sz="1200" dirty="0" smtClean="0"/>
              <a:t>=3,decay=0,maxit=2000,trace=T)</a:t>
            </a:r>
          </a:p>
          <a:p>
            <a:r>
              <a:rPr lang="en-US" altLang="ko-KR" sz="1200" dirty="0" smtClean="0"/>
              <a:t>x1grid &lt;- </a:t>
            </a:r>
            <a:r>
              <a:rPr lang="en-US" altLang="ko-KR" sz="1200" dirty="0" err="1" smtClean="0"/>
              <a:t>seq</a:t>
            </a:r>
            <a:r>
              <a:rPr lang="en-US" altLang="ko-KR" sz="1200" dirty="0" smtClean="0"/>
              <a:t>(-3,3,l=n1)</a:t>
            </a:r>
          </a:p>
          <a:p>
            <a:r>
              <a:rPr lang="en-US" altLang="ko-KR" sz="1200" dirty="0" smtClean="0"/>
              <a:t>x2grid &lt;- </a:t>
            </a:r>
            <a:r>
              <a:rPr lang="en-US" altLang="ko-KR" sz="1200" dirty="0" err="1" smtClean="0"/>
              <a:t>seq</a:t>
            </a:r>
            <a:r>
              <a:rPr lang="en-US" altLang="ko-KR" sz="1200" dirty="0" smtClean="0"/>
              <a:t>(-3,3,l=n2)</a:t>
            </a:r>
          </a:p>
          <a:p>
            <a:r>
              <a:rPr lang="en-US" altLang="ko-KR" sz="1200" dirty="0" err="1" smtClean="0"/>
              <a:t>xg</a:t>
            </a:r>
            <a:r>
              <a:rPr lang="en-US" altLang="ko-KR" sz="1200" dirty="0" smtClean="0"/>
              <a:t> &lt;- </a:t>
            </a:r>
            <a:r>
              <a:rPr lang="en-US" altLang="ko-KR" sz="1200" dirty="0" err="1" smtClean="0"/>
              <a:t>expand.grid</a:t>
            </a:r>
            <a:r>
              <a:rPr lang="en-US" altLang="ko-KR" sz="1200" dirty="0" smtClean="0"/>
              <a:t>(x1grid,x2grid)</a:t>
            </a:r>
          </a:p>
          <a:p>
            <a:r>
              <a:rPr lang="en-US" altLang="ko-KR" sz="1200" dirty="0" err="1" smtClean="0"/>
              <a:t>xg</a:t>
            </a:r>
            <a:r>
              <a:rPr lang="en-US" altLang="ko-KR" sz="1200" dirty="0" smtClean="0"/>
              <a:t> &lt;- </a:t>
            </a:r>
            <a:r>
              <a:rPr lang="en-US" altLang="ko-KR" sz="1200" dirty="0" err="1" smtClean="0"/>
              <a:t>as.matrix</a:t>
            </a:r>
            <a:r>
              <a:rPr lang="en-US" altLang="ko-KR" sz="1200" dirty="0" smtClean="0"/>
              <a:t>(</a:t>
            </a:r>
            <a:r>
              <a:rPr lang="en-US" altLang="ko-KR" sz="1200" dirty="0" err="1" smtClean="0"/>
              <a:t>cbind</a:t>
            </a:r>
            <a:r>
              <a:rPr lang="en-US" altLang="ko-KR" sz="1200" dirty="0" smtClean="0"/>
              <a:t>(1,xg))</a:t>
            </a:r>
          </a:p>
          <a:p>
            <a:r>
              <a:rPr lang="en-US" altLang="ko-KR" sz="1200" dirty="0" smtClean="0"/>
              <a:t>h1 &lt;- </a:t>
            </a:r>
            <a:r>
              <a:rPr lang="en-US" altLang="ko-KR" sz="1200" dirty="0" err="1" smtClean="0"/>
              <a:t>xg</a:t>
            </a:r>
            <a:r>
              <a:rPr lang="en-US" altLang="ko-KR" sz="1200" dirty="0" smtClean="0"/>
              <a:t>%*%matrix(</a:t>
            </a:r>
            <a:r>
              <a:rPr lang="en-US" altLang="ko-KR" sz="1200" dirty="0" err="1" smtClean="0"/>
              <a:t>coef</a:t>
            </a:r>
            <a:r>
              <a:rPr lang="en-US" altLang="ko-KR" sz="1200" dirty="0" smtClean="0"/>
              <a:t>(nn1)[1:3],</a:t>
            </a:r>
            <a:r>
              <a:rPr lang="en-US" altLang="ko-KR" sz="1200" dirty="0" err="1" smtClean="0"/>
              <a:t>ncol</a:t>
            </a:r>
            <a:r>
              <a:rPr lang="en-US" altLang="ko-KR" sz="1200" dirty="0" smtClean="0"/>
              <a:t>=1)</a:t>
            </a:r>
          </a:p>
          <a:p>
            <a:r>
              <a:rPr lang="en-US" altLang="ko-KR" sz="1200" dirty="0" smtClean="0"/>
              <a:t>h2 &lt;- </a:t>
            </a:r>
            <a:r>
              <a:rPr lang="en-US" altLang="ko-KR" sz="1200" dirty="0" err="1" smtClean="0"/>
              <a:t>xg</a:t>
            </a:r>
            <a:r>
              <a:rPr lang="en-US" altLang="ko-KR" sz="1200" dirty="0" smtClean="0"/>
              <a:t>%*%matrix(</a:t>
            </a:r>
            <a:r>
              <a:rPr lang="en-US" altLang="ko-KR" sz="1200" dirty="0" err="1" smtClean="0"/>
              <a:t>coef</a:t>
            </a:r>
            <a:r>
              <a:rPr lang="en-US" altLang="ko-KR" sz="1200" dirty="0" smtClean="0"/>
              <a:t>(nn1)[4:6],</a:t>
            </a:r>
            <a:r>
              <a:rPr lang="en-US" altLang="ko-KR" sz="1200" dirty="0" err="1" smtClean="0"/>
              <a:t>ncol</a:t>
            </a:r>
            <a:r>
              <a:rPr lang="en-US" altLang="ko-KR" sz="1200" dirty="0" smtClean="0"/>
              <a:t>=1)</a:t>
            </a:r>
          </a:p>
          <a:p>
            <a:r>
              <a:rPr lang="en-US" altLang="ko-KR" sz="1200" dirty="0" smtClean="0"/>
              <a:t>h3 &lt;- </a:t>
            </a:r>
            <a:r>
              <a:rPr lang="en-US" altLang="ko-KR" sz="1200" dirty="0" err="1" smtClean="0"/>
              <a:t>xg</a:t>
            </a:r>
            <a:r>
              <a:rPr lang="en-US" altLang="ko-KR" sz="1200" dirty="0" smtClean="0"/>
              <a:t>%*%matrix(</a:t>
            </a:r>
            <a:r>
              <a:rPr lang="en-US" altLang="ko-KR" sz="1200" dirty="0" err="1" smtClean="0"/>
              <a:t>coef</a:t>
            </a:r>
            <a:r>
              <a:rPr lang="en-US" altLang="ko-KR" sz="1200" dirty="0" smtClean="0"/>
              <a:t>(nn1)[7:9],</a:t>
            </a:r>
            <a:r>
              <a:rPr lang="en-US" altLang="ko-KR" sz="1200" dirty="0" err="1" smtClean="0"/>
              <a:t>ncol</a:t>
            </a:r>
            <a:r>
              <a:rPr lang="en-US" altLang="ko-KR" sz="1200" dirty="0" smtClean="0"/>
              <a:t>=1)</a:t>
            </a:r>
          </a:p>
          <a:p>
            <a:endParaRPr lang="en-US" altLang="ko-KR" sz="1200" dirty="0" smtClean="0"/>
          </a:p>
          <a:p>
            <a:r>
              <a:rPr lang="en-US" altLang="ko-KR" sz="1200" dirty="0" smtClean="0"/>
              <a:t>par(</a:t>
            </a:r>
            <a:r>
              <a:rPr lang="en-US" altLang="ko-KR" sz="1200" dirty="0" err="1" smtClean="0"/>
              <a:t>mfrow</a:t>
            </a:r>
            <a:r>
              <a:rPr lang="en-US" altLang="ko-KR" sz="1200" dirty="0" smtClean="0"/>
              <a:t>=c(2,2))</a:t>
            </a:r>
          </a:p>
          <a:p>
            <a:r>
              <a:rPr lang="en-US" altLang="ko-KR" sz="1200" dirty="0" smtClean="0"/>
              <a:t>contour(x1grid,x2grid,matrix(h1,n1,n2),levels=0)</a:t>
            </a:r>
          </a:p>
          <a:p>
            <a:r>
              <a:rPr lang="en-US" altLang="ko-KR" sz="1200" dirty="0" smtClean="0"/>
              <a:t>contour(x1grid,x2grid,matrix(h2,n1,n2),levels=0,add=T)</a:t>
            </a:r>
          </a:p>
          <a:p>
            <a:r>
              <a:rPr lang="en-US" altLang="ko-KR" sz="1200" dirty="0" smtClean="0"/>
              <a:t>contour(x1grid,x2grid,matrix(h3,n1,n2),levels=0,add=T)</a:t>
            </a:r>
          </a:p>
          <a:p>
            <a:r>
              <a:rPr lang="en-US" altLang="ko-KR" sz="1200" dirty="0" smtClean="0"/>
              <a:t>title(main='boundaries from linear functions\n in hidden units')</a:t>
            </a:r>
          </a:p>
          <a:p>
            <a:endParaRPr lang="en-US" altLang="ko-KR" sz="1200" dirty="0" smtClean="0"/>
          </a:p>
          <a:p>
            <a:r>
              <a:rPr lang="en-US" altLang="ko-KR" sz="1200" dirty="0" smtClean="0"/>
              <a:t>sigmoid &lt;- function(x){exp(x)/(1+exp(x))}</a:t>
            </a:r>
          </a:p>
          <a:p>
            <a:r>
              <a:rPr lang="en-US" altLang="ko-KR" sz="1200" dirty="0" smtClean="0"/>
              <a:t>z &lt;- </a:t>
            </a:r>
            <a:r>
              <a:rPr lang="en-US" altLang="ko-KR" sz="1200" dirty="0" err="1" smtClean="0"/>
              <a:t>coef</a:t>
            </a:r>
            <a:r>
              <a:rPr lang="en-US" altLang="ko-KR" sz="1200" dirty="0" smtClean="0"/>
              <a:t>(nn1)[10]+</a:t>
            </a:r>
            <a:r>
              <a:rPr lang="en-US" altLang="ko-KR" sz="1200" dirty="0" err="1" smtClean="0"/>
              <a:t>coef</a:t>
            </a:r>
            <a:r>
              <a:rPr lang="en-US" altLang="ko-KR" sz="1200" dirty="0" smtClean="0"/>
              <a:t>(nn1)[11]*sigmoid(h1)+</a:t>
            </a:r>
            <a:r>
              <a:rPr lang="en-US" altLang="ko-KR" sz="1200" dirty="0" err="1" smtClean="0"/>
              <a:t>coef</a:t>
            </a:r>
            <a:r>
              <a:rPr lang="en-US" altLang="ko-KR" sz="1200" dirty="0" smtClean="0"/>
              <a:t>(nn1)[12]*sigmoid(h2)+</a:t>
            </a:r>
          </a:p>
          <a:p>
            <a:r>
              <a:rPr lang="en-US" altLang="ko-KR" sz="1200" dirty="0" smtClean="0"/>
              <a:t>  </a:t>
            </a:r>
            <a:r>
              <a:rPr lang="en-US" altLang="ko-KR" sz="1200" dirty="0" err="1" smtClean="0"/>
              <a:t>coef</a:t>
            </a:r>
            <a:r>
              <a:rPr lang="en-US" altLang="ko-KR" sz="1200" dirty="0" smtClean="0"/>
              <a:t>(nn1)[13]*sigmoid(h3)</a:t>
            </a:r>
          </a:p>
          <a:p>
            <a:r>
              <a:rPr lang="en-US" altLang="ko-KR" sz="1200" dirty="0" smtClean="0"/>
              <a:t>contour(x1grid,x2grid,matrix(z,n1,n2))</a:t>
            </a:r>
          </a:p>
          <a:p>
            <a:r>
              <a:rPr lang="en-US" altLang="ko-KR" sz="1200" dirty="0" smtClean="0"/>
              <a:t>title('sum of </a:t>
            </a:r>
            <a:r>
              <a:rPr lang="en-US" altLang="ko-KR" sz="1200" dirty="0" err="1" smtClean="0"/>
              <a:t>sigmoids</a:t>
            </a:r>
            <a:r>
              <a:rPr lang="en-US" altLang="ko-KR" sz="1200" dirty="0" smtClean="0"/>
              <a:t> \n of linear functions')</a:t>
            </a:r>
          </a:p>
          <a:p>
            <a:endParaRPr lang="en-US" altLang="ko-KR" sz="1200" dirty="0" smtClean="0"/>
          </a:p>
          <a:p>
            <a:r>
              <a:rPr lang="en-US" altLang="ko-KR" sz="1200" dirty="0" smtClean="0"/>
              <a:t>contour(x1grid,x2grid,matrix(sigmoid(z),n1,n2),levels=0.5)</a:t>
            </a:r>
          </a:p>
          <a:p>
            <a:r>
              <a:rPr lang="en-US" altLang="ko-KR" sz="1200" dirty="0" smtClean="0"/>
              <a:t>title('sigmoid of sum of </a:t>
            </a:r>
            <a:r>
              <a:rPr lang="en-US" altLang="ko-KR" sz="1200" dirty="0" err="1" smtClean="0"/>
              <a:t>sigmoids</a:t>
            </a:r>
            <a:r>
              <a:rPr lang="en-US" altLang="ko-KR" sz="1200" dirty="0" smtClean="0"/>
              <a:t> \n of linear functions')</a:t>
            </a:r>
          </a:p>
          <a:p>
            <a:endParaRPr lang="en-US" altLang="ko-KR" sz="1200" dirty="0" smtClean="0"/>
          </a:p>
          <a:p>
            <a:r>
              <a:rPr lang="en-US" altLang="ko-KR" sz="1200" dirty="0" smtClean="0"/>
              <a:t>contour(x1grid,x2grid,matrix(sigmoid(z),n1,n2),levels=0.5)</a:t>
            </a:r>
          </a:p>
          <a:p>
            <a:r>
              <a:rPr lang="en-US" altLang="ko-KR" sz="1200" dirty="0" smtClean="0"/>
              <a:t>points(</a:t>
            </a:r>
            <a:r>
              <a:rPr lang="en-US" altLang="ko-KR" sz="1200" dirty="0" err="1" smtClean="0"/>
              <a:t>x,pch</a:t>
            </a:r>
            <a:r>
              <a:rPr lang="en-US" altLang="ko-KR" sz="1200" dirty="0" smtClean="0"/>
              <a:t>=20,col=c('</a:t>
            </a:r>
            <a:r>
              <a:rPr lang="en-US" altLang="ko-KR" sz="1200" dirty="0" err="1" smtClean="0"/>
              <a:t>red','blue</a:t>
            </a:r>
            <a:r>
              <a:rPr lang="en-US" altLang="ko-KR" sz="1200" dirty="0" smtClean="0"/>
              <a:t>')[y+1])</a:t>
            </a:r>
          </a:p>
          <a:p>
            <a:r>
              <a:rPr lang="en-US" altLang="ko-KR" sz="1200" dirty="0" smtClean="0"/>
              <a:t>title('data values')</a:t>
            </a:r>
            <a:endParaRPr lang="ko-KR" altLang="en-US" sz="1200" dirty="0"/>
          </a:p>
        </p:txBody>
      </p:sp>
      <p:sp>
        <p:nvSpPr>
          <p:cNvPr id="5"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 Code</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240850" y="1340768"/>
            <a:ext cx="4572000" cy="5078313"/>
          </a:xfrm>
          <a:prstGeom prst="rect">
            <a:avLst/>
          </a:prstGeom>
        </p:spPr>
        <p:txBody>
          <a:bodyPr>
            <a:spAutoFit/>
          </a:bodyPr>
          <a:lstStyle/>
          <a:p>
            <a:r>
              <a:rPr lang="en-US" altLang="ko-KR" sz="1200" dirty="0" smtClean="0"/>
              <a:t>library(ggplot2)</a:t>
            </a:r>
          </a:p>
          <a:p>
            <a:r>
              <a:rPr lang="en-US" altLang="ko-KR" sz="1200" dirty="0" smtClean="0"/>
              <a:t>library(RSNNS)</a:t>
            </a:r>
          </a:p>
          <a:p>
            <a:r>
              <a:rPr lang="en-US" altLang="ko-KR" sz="1200" dirty="0" smtClean="0"/>
              <a:t>library(MASS)</a:t>
            </a:r>
          </a:p>
          <a:p>
            <a:r>
              <a:rPr lang="en-US" altLang="ko-KR" sz="1200" dirty="0" smtClean="0"/>
              <a:t>library(caret)</a:t>
            </a:r>
          </a:p>
          <a:p>
            <a:r>
              <a:rPr lang="en-US" altLang="ko-KR" sz="1200" dirty="0" smtClean="0"/>
              <a:t>head(diamonds)</a:t>
            </a:r>
          </a:p>
          <a:p>
            <a:endParaRPr lang="en-US" altLang="ko-KR" sz="1200" dirty="0" smtClean="0"/>
          </a:p>
          <a:p>
            <a:r>
              <a:rPr lang="en-US" altLang="ko-KR" sz="1200" dirty="0" smtClean="0"/>
              <a:t>diamonds &lt;- diamonds[sample(1:nrow(diamonds),</a:t>
            </a:r>
            <a:r>
              <a:rPr lang="en-US" altLang="ko-KR" sz="1200" dirty="0" err="1" smtClean="0"/>
              <a:t>nrow</a:t>
            </a:r>
            <a:r>
              <a:rPr lang="en-US" altLang="ko-KR" sz="1200" dirty="0" smtClean="0"/>
              <a:t>(diamonds)),]</a:t>
            </a:r>
          </a:p>
          <a:p>
            <a:r>
              <a:rPr lang="en-US" altLang="ko-KR" sz="1200" dirty="0" smtClean="0"/>
              <a:t>#sample</a:t>
            </a:r>
          </a:p>
          <a:p>
            <a:r>
              <a:rPr lang="en-US" altLang="ko-KR" sz="1200" dirty="0" err="1" smtClean="0"/>
              <a:t>d.index</a:t>
            </a:r>
            <a:r>
              <a:rPr lang="en-US" altLang="ko-KR" sz="1200" dirty="0" smtClean="0"/>
              <a:t> &lt;- sample(0:1, </a:t>
            </a:r>
            <a:r>
              <a:rPr lang="en-US" altLang="ko-KR" sz="1200" dirty="0" err="1" smtClean="0"/>
              <a:t>nrow</a:t>
            </a:r>
            <a:r>
              <a:rPr lang="en-US" altLang="ko-KR" sz="1200" dirty="0" smtClean="0"/>
              <a:t>(diamonds),</a:t>
            </a:r>
            <a:r>
              <a:rPr lang="en-US" altLang="ko-KR" sz="1200" dirty="0" err="1" smtClean="0"/>
              <a:t>prob</a:t>
            </a:r>
            <a:r>
              <a:rPr lang="en-US" altLang="ko-KR" sz="1200" dirty="0" smtClean="0"/>
              <a:t>=c(0.3,0.7),rep=T)</a:t>
            </a:r>
          </a:p>
          <a:p>
            <a:r>
              <a:rPr lang="en-US" altLang="ko-KR" sz="1200" dirty="0" err="1" smtClean="0"/>
              <a:t>d.train</a:t>
            </a:r>
            <a:r>
              <a:rPr lang="en-US" altLang="ko-KR" sz="1200" dirty="0" smtClean="0"/>
              <a:t> &lt;- diamonds[</a:t>
            </a:r>
            <a:r>
              <a:rPr lang="en-US" altLang="ko-KR" sz="1200" dirty="0" err="1" smtClean="0"/>
              <a:t>d.index</a:t>
            </a:r>
            <a:r>
              <a:rPr lang="en-US" altLang="ko-KR" sz="1200" dirty="0" smtClean="0"/>
              <a:t>==1, c(-5,-6)]</a:t>
            </a:r>
          </a:p>
          <a:p>
            <a:r>
              <a:rPr lang="en-US" altLang="ko-KR" sz="1200" dirty="0" err="1" smtClean="0"/>
              <a:t>d.test</a:t>
            </a:r>
            <a:r>
              <a:rPr lang="en-US" altLang="ko-KR" sz="1200" dirty="0" smtClean="0"/>
              <a:t> &lt;- diamonds[</a:t>
            </a:r>
            <a:r>
              <a:rPr lang="en-US" altLang="ko-KR" sz="1200" dirty="0" err="1" smtClean="0"/>
              <a:t>d.index</a:t>
            </a:r>
            <a:r>
              <a:rPr lang="en-US" altLang="ko-KR" sz="1200" dirty="0" smtClean="0"/>
              <a:t>==0, c(-5,-6)]</a:t>
            </a:r>
          </a:p>
          <a:p>
            <a:r>
              <a:rPr lang="en-US" altLang="ko-KR" sz="1200" dirty="0" smtClean="0"/>
              <a:t>dim(</a:t>
            </a:r>
            <a:r>
              <a:rPr lang="en-US" altLang="ko-KR" sz="1200" dirty="0" err="1" smtClean="0"/>
              <a:t>d.train</a:t>
            </a:r>
            <a:r>
              <a:rPr lang="en-US" altLang="ko-KR" sz="1200" dirty="0" smtClean="0"/>
              <a:t>)</a:t>
            </a:r>
          </a:p>
          <a:p>
            <a:endParaRPr lang="en-US" altLang="ko-KR" sz="1200" dirty="0" smtClean="0"/>
          </a:p>
          <a:p>
            <a:r>
              <a:rPr lang="en-US" altLang="ko-KR" sz="1200" dirty="0" smtClean="0"/>
              <a:t>dim(</a:t>
            </a:r>
            <a:r>
              <a:rPr lang="en-US" altLang="ko-KR" sz="1200" dirty="0" err="1" smtClean="0"/>
              <a:t>d.test</a:t>
            </a:r>
            <a:r>
              <a:rPr lang="en-US" altLang="ko-KR" sz="1200" dirty="0" smtClean="0"/>
              <a:t>)</a:t>
            </a:r>
          </a:p>
          <a:p>
            <a:endParaRPr lang="en-US" altLang="ko-KR" sz="1200" dirty="0" smtClean="0"/>
          </a:p>
          <a:p>
            <a:r>
              <a:rPr lang="en-US" altLang="ko-KR" sz="1200" dirty="0" smtClean="0"/>
              <a:t># linear regression with CV 10 ####</a:t>
            </a:r>
          </a:p>
          <a:p>
            <a:r>
              <a:rPr lang="en-US" altLang="ko-KR" sz="1200" dirty="0" smtClean="0"/>
              <a:t># train regression</a:t>
            </a:r>
          </a:p>
          <a:p>
            <a:r>
              <a:rPr lang="en-US" altLang="ko-KR" sz="1200" dirty="0" err="1" smtClean="0"/>
              <a:t>ds.lm</a:t>
            </a:r>
            <a:r>
              <a:rPr lang="en-US" altLang="ko-KR" sz="1200" dirty="0" smtClean="0"/>
              <a:t> &lt;- caret::train(</a:t>
            </a:r>
            <a:r>
              <a:rPr lang="en-US" altLang="ko-KR" sz="1200" dirty="0" err="1" smtClean="0"/>
              <a:t>d.train</a:t>
            </a:r>
            <a:r>
              <a:rPr lang="en-US" altLang="ko-KR" sz="1200" dirty="0" smtClean="0"/>
              <a:t>[,-5], </a:t>
            </a:r>
            <a:r>
              <a:rPr lang="en-US" altLang="ko-KR" sz="1200" dirty="0" err="1" smtClean="0"/>
              <a:t>d.train</a:t>
            </a:r>
            <a:r>
              <a:rPr lang="en-US" altLang="ko-KR" sz="1200" dirty="0" smtClean="0"/>
              <a:t>[,5], method="lm", </a:t>
            </a:r>
            <a:r>
              <a:rPr lang="en-US" altLang="ko-KR" sz="1200" dirty="0" err="1" smtClean="0"/>
              <a:t>trainControl</a:t>
            </a:r>
            <a:r>
              <a:rPr lang="en-US" altLang="ko-KR" sz="1200" dirty="0" smtClean="0"/>
              <a:t>=</a:t>
            </a:r>
            <a:r>
              <a:rPr lang="en-US" altLang="ko-KR" sz="1200" dirty="0" err="1" smtClean="0"/>
              <a:t>trainControl</a:t>
            </a:r>
            <a:r>
              <a:rPr lang="en-US" altLang="ko-KR" sz="1200" dirty="0" smtClean="0"/>
              <a:t>(method="</a:t>
            </a:r>
            <a:r>
              <a:rPr lang="en-US" altLang="ko-KR" sz="1200" dirty="0" err="1" smtClean="0"/>
              <a:t>cv</a:t>
            </a:r>
            <a:r>
              <a:rPr lang="en-US" altLang="ko-KR" sz="1200" dirty="0" smtClean="0"/>
              <a:t>"))</a:t>
            </a:r>
          </a:p>
          <a:p>
            <a:r>
              <a:rPr lang="en-US" altLang="ko-KR" sz="1200" dirty="0" err="1" smtClean="0"/>
              <a:t>ds.lm</a:t>
            </a:r>
            <a:endParaRPr lang="en-US" altLang="ko-KR" sz="1200" dirty="0" smtClean="0"/>
          </a:p>
          <a:p>
            <a:endParaRPr lang="en-US" altLang="ko-KR" sz="1200" dirty="0" smtClean="0"/>
          </a:p>
          <a:p>
            <a:r>
              <a:rPr lang="en-US" altLang="ko-KR" sz="1200" dirty="0" smtClean="0"/>
              <a:t>#compare observed and predicted train prices</a:t>
            </a:r>
          </a:p>
          <a:p>
            <a:r>
              <a:rPr lang="en-US" altLang="ko-KR" sz="1200" dirty="0" err="1" smtClean="0"/>
              <a:t>ggplot</a:t>
            </a:r>
            <a:r>
              <a:rPr lang="en-US" altLang="ko-KR" sz="1200" dirty="0" smtClean="0"/>
              <a:t>(</a:t>
            </a:r>
            <a:r>
              <a:rPr lang="en-US" altLang="ko-KR" sz="1200" dirty="0" err="1" smtClean="0"/>
              <a:t>data.frame</a:t>
            </a:r>
            <a:r>
              <a:rPr lang="en-US" altLang="ko-KR" sz="1200" dirty="0" smtClean="0"/>
              <a:t>(</a:t>
            </a:r>
            <a:r>
              <a:rPr lang="en-US" altLang="ko-KR" sz="1200" dirty="0" err="1" smtClean="0"/>
              <a:t>obs</a:t>
            </a:r>
            <a:r>
              <a:rPr lang="en-US" altLang="ko-KR" sz="1200" dirty="0" smtClean="0"/>
              <a:t>=</a:t>
            </a:r>
            <a:r>
              <a:rPr lang="en-US" altLang="ko-KR" sz="1200" dirty="0" err="1" smtClean="0"/>
              <a:t>d.train</a:t>
            </a:r>
            <a:r>
              <a:rPr lang="en-US" altLang="ko-KR" sz="1200" dirty="0" smtClean="0"/>
              <a:t>[,5], </a:t>
            </a:r>
            <a:r>
              <a:rPr lang="en-US" altLang="ko-KR" sz="1200" dirty="0" err="1" smtClean="0"/>
              <a:t>pred</a:t>
            </a:r>
            <a:r>
              <a:rPr lang="en-US" altLang="ko-KR" sz="1200" dirty="0" smtClean="0"/>
              <a:t>=</a:t>
            </a:r>
            <a:r>
              <a:rPr lang="en-US" altLang="ko-KR" sz="1200" dirty="0" err="1" smtClean="0"/>
              <a:t>ds.lm$finalModel$fitted.values</a:t>
            </a:r>
            <a:r>
              <a:rPr lang="en-US" altLang="ko-KR" sz="1200" dirty="0" smtClean="0"/>
              <a:t>),</a:t>
            </a:r>
            <a:r>
              <a:rPr lang="en-US" altLang="ko-KR" sz="1200" dirty="0" err="1" smtClean="0"/>
              <a:t>aes</a:t>
            </a:r>
            <a:r>
              <a:rPr lang="en-US" altLang="ko-KR" sz="1200" dirty="0" smtClean="0"/>
              <a:t>(x=</a:t>
            </a:r>
            <a:r>
              <a:rPr lang="en-US" altLang="ko-KR" sz="1200" dirty="0" err="1" smtClean="0"/>
              <a:t>obs,y</a:t>
            </a:r>
            <a:r>
              <a:rPr lang="en-US" altLang="ko-KR" sz="1200" dirty="0" smtClean="0"/>
              <a:t>=</a:t>
            </a:r>
            <a:r>
              <a:rPr lang="en-US" altLang="ko-KR" sz="1200" dirty="0" err="1" smtClean="0"/>
              <a:t>pred</a:t>
            </a:r>
            <a:r>
              <a:rPr lang="en-US" altLang="ko-KR" sz="1200" dirty="0" smtClean="0"/>
              <a:t>))+</a:t>
            </a:r>
            <a:r>
              <a:rPr lang="en-US" altLang="ko-KR" sz="1200" dirty="0" err="1" smtClean="0"/>
              <a:t>geom_point</a:t>
            </a:r>
            <a:r>
              <a:rPr lang="en-US" altLang="ko-KR" sz="1200" dirty="0" smtClean="0"/>
              <a:t>(alpha=0.1)+</a:t>
            </a:r>
            <a:r>
              <a:rPr lang="en-US" altLang="ko-KR" sz="1200" dirty="0" err="1" smtClean="0"/>
              <a:t>geom_abline</a:t>
            </a:r>
            <a:r>
              <a:rPr lang="en-US" altLang="ko-KR" sz="1200" dirty="0" smtClean="0"/>
              <a:t>(color="blue")+labs(title="Diamond Train </a:t>
            </a:r>
            <a:r>
              <a:rPr lang="en-US" altLang="ko-KR" sz="1200" dirty="0" err="1" smtClean="0"/>
              <a:t>Prices",x</a:t>
            </a:r>
            <a:r>
              <a:rPr lang="en-US" altLang="ko-KR" sz="1200" dirty="0" smtClean="0"/>
              <a:t>="</a:t>
            </a:r>
            <a:r>
              <a:rPr lang="en-US" altLang="ko-KR" sz="1200" dirty="0" err="1" smtClean="0"/>
              <a:t>observed",y</a:t>
            </a:r>
            <a:r>
              <a:rPr lang="en-US" altLang="ko-KR" sz="1200" dirty="0" smtClean="0"/>
              <a:t>="predicted")</a:t>
            </a:r>
            <a:endParaRPr lang="ko-KR" altLang="en-US" sz="1200" dirty="0"/>
          </a:p>
        </p:txBody>
      </p:sp>
      <p:sp>
        <p:nvSpPr>
          <p:cNvPr id="5"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 Code</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2" y="530019"/>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Reference Site</a:t>
            </a:r>
            <a:endParaRPr lang="ko-KR" altLang="en-US" sz="4000" b="1" dirty="0">
              <a:ln>
                <a:solidFill>
                  <a:schemeClr val="accent4">
                    <a:lumMod val="50000"/>
                    <a:alpha val="14000"/>
                  </a:schemeClr>
                </a:solidFill>
              </a:ln>
              <a:solidFill>
                <a:srgbClr val="1D314E"/>
              </a:solidFill>
            </a:endParaRPr>
          </a:p>
        </p:txBody>
      </p:sp>
      <p:pic>
        <p:nvPicPr>
          <p:cNvPr id="6" name="그림 5" descr="참고 Site.jpg"/>
          <p:cNvPicPr>
            <a:picLocks noChangeAspect="1"/>
          </p:cNvPicPr>
          <p:nvPr/>
        </p:nvPicPr>
        <p:blipFill>
          <a:blip r:embed="rId2" cstate="print"/>
          <a:stretch>
            <a:fillRect/>
          </a:stretch>
        </p:blipFill>
        <p:spPr>
          <a:xfrm>
            <a:off x="2118819" y="1290881"/>
            <a:ext cx="4914900" cy="503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4.bp.blogspot.com/-yG_wU1q_8B4/UXqxhfdqUzI/AAAAAAAAAik/qRaPUswo630/s1600/timeline2.png"/>
          <p:cNvPicPr>
            <a:picLocks noChangeAspect="1" noChangeArrowheads="1"/>
          </p:cNvPicPr>
          <p:nvPr/>
        </p:nvPicPr>
        <p:blipFill>
          <a:blip r:embed="rId2" cstate="print"/>
          <a:srcRect/>
          <a:stretch>
            <a:fillRect/>
          </a:stretch>
        </p:blipFill>
        <p:spPr bwMode="auto">
          <a:xfrm>
            <a:off x="742129" y="1412776"/>
            <a:ext cx="7416824" cy="5040560"/>
          </a:xfrm>
          <a:prstGeom prst="rect">
            <a:avLst/>
          </a:prstGeom>
          <a:noFill/>
        </p:spPr>
      </p:pic>
      <p:sp>
        <p:nvSpPr>
          <p:cNvPr id="5" name="제목 1"/>
          <p:cNvSpPr>
            <a:spLocks noGrp="1"/>
          </p:cNvSpPr>
          <p:nvPr>
            <p:ph type="title"/>
          </p:nvPr>
        </p:nvSpPr>
        <p:spPr>
          <a:xfrm>
            <a:off x="957952" y="530019"/>
            <a:ext cx="7200800" cy="580926"/>
          </a:xfrm>
          <a:solidFill>
            <a:schemeClr val="bg1"/>
          </a:solidFill>
        </p:spPr>
        <p:txBody>
          <a:bodyPr>
            <a:noAutofit/>
          </a:bodyPr>
          <a:lstStyle/>
          <a:p>
            <a:r>
              <a:rPr lang="en-US" altLang="ko-KR" sz="4000" b="1" dirty="0" smtClean="0">
                <a:ln>
                  <a:solidFill>
                    <a:schemeClr val="accent4">
                      <a:lumMod val="50000"/>
                      <a:alpha val="14000"/>
                    </a:schemeClr>
                  </a:solidFill>
                </a:ln>
                <a:solidFill>
                  <a:srgbClr val="1D314E"/>
                </a:solidFill>
              </a:rPr>
              <a:t>Neural Network </a:t>
            </a:r>
            <a:r>
              <a:rPr lang="en-US" altLang="ko-KR" sz="4000" b="1" dirty="0" smtClean="0">
                <a:ln>
                  <a:solidFill>
                    <a:schemeClr val="accent4">
                      <a:lumMod val="50000"/>
                      <a:alpha val="14000"/>
                    </a:schemeClr>
                  </a:solidFill>
                </a:ln>
                <a:solidFill>
                  <a:srgbClr val="1D314E"/>
                </a:solidFill>
              </a:rPr>
              <a:t>History(2)</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2" descr="Thank you에 대한 이미지 검색결과"/>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6324" name="AutoShape 4" descr="Thank you에 대한 이미지 검색결과"/>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56326" name="Picture 6" descr="http://www.lifecare-edinburgh.org.uk/wp-content/uploads/2013/09/4759535950_3da0ea181e_o.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koti.mbnet.fi/~phodju/nenet/Pics/NNHistory.gif"/>
          <p:cNvPicPr>
            <a:picLocks noChangeAspect="1" noChangeArrowheads="1"/>
          </p:cNvPicPr>
          <p:nvPr/>
        </p:nvPicPr>
        <p:blipFill>
          <a:blip r:embed="rId2" cstate="print"/>
          <a:srcRect/>
          <a:stretch>
            <a:fillRect/>
          </a:stretch>
        </p:blipFill>
        <p:spPr bwMode="auto">
          <a:xfrm>
            <a:off x="683568" y="1268760"/>
            <a:ext cx="7704855" cy="4968552"/>
          </a:xfrm>
          <a:prstGeom prst="rect">
            <a:avLst/>
          </a:prstGeom>
          <a:noFill/>
        </p:spPr>
      </p:pic>
      <p:sp>
        <p:nvSpPr>
          <p:cNvPr id="6" name="제목 1"/>
          <p:cNvSpPr>
            <a:spLocks noGrp="1"/>
          </p:cNvSpPr>
          <p:nvPr>
            <p:ph type="title"/>
          </p:nvPr>
        </p:nvSpPr>
        <p:spPr>
          <a:xfrm>
            <a:off x="957952" y="530019"/>
            <a:ext cx="7200800" cy="580926"/>
          </a:xfrm>
          <a:solidFill>
            <a:schemeClr val="bg1"/>
          </a:solidFill>
        </p:spPr>
        <p:txBody>
          <a:bodyPr>
            <a:noAutofit/>
          </a:bodyPr>
          <a:lstStyle/>
          <a:p>
            <a:r>
              <a:rPr lang="en-US" altLang="ko-KR" sz="4000" b="1" dirty="0" smtClean="0">
                <a:ln>
                  <a:solidFill>
                    <a:schemeClr val="accent4">
                      <a:lumMod val="50000"/>
                      <a:alpha val="14000"/>
                    </a:schemeClr>
                  </a:solidFill>
                </a:ln>
                <a:solidFill>
                  <a:srgbClr val="1D314E"/>
                </a:solidFill>
              </a:rPr>
              <a:t>Neural Network </a:t>
            </a:r>
            <a:r>
              <a:rPr lang="en-US" altLang="ko-KR" sz="4000" b="1" dirty="0" smtClean="0">
                <a:ln>
                  <a:solidFill>
                    <a:schemeClr val="accent4">
                      <a:lumMod val="50000"/>
                      <a:alpha val="14000"/>
                    </a:schemeClr>
                  </a:solidFill>
                </a:ln>
                <a:solidFill>
                  <a:srgbClr val="1D314E"/>
                </a:solidFill>
              </a:rPr>
              <a:t>History(3)</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dirlt.com/images/neural-network-backprop.png"/>
          <p:cNvPicPr>
            <a:picLocks noChangeAspect="1" noChangeArrowheads="1"/>
          </p:cNvPicPr>
          <p:nvPr/>
        </p:nvPicPr>
        <p:blipFill>
          <a:blip r:embed="rId2" cstate="print"/>
          <a:srcRect/>
          <a:stretch>
            <a:fillRect/>
          </a:stretch>
        </p:blipFill>
        <p:spPr bwMode="auto">
          <a:xfrm>
            <a:off x="251520" y="1200620"/>
            <a:ext cx="6155248" cy="3384376"/>
          </a:xfrm>
          <a:prstGeom prst="rect">
            <a:avLst/>
          </a:prstGeom>
          <a:noFill/>
        </p:spPr>
      </p:pic>
      <p:pic>
        <p:nvPicPr>
          <p:cNvPr id="1031" name="Picture 7" descr="./images/collaborative-filtering-gradient.png"/>
          <p:cNvPicPr>
            <a:picLocks noChangeAspect="1" noChangeArrowheads="1"/>
          </p:cNvPicPr>
          <p:nvPr/>
        </p:nvPicPr>
        <p:blipFill>
          <a:blip r:embed="rId3" cstate="print"/>
          <a:srcRect/>
          <a:stretch>
            <a:fillRect/>
          </a:stretch>
        </p:blipFill>
        <p:spPr bwMode="auto">
          <a:xfrm>
            <a:off x="5724128" y="4657004"/>
            <a:ext cx="3059832" cy="1114383"/>
          </a:xfrm>
          <a:prstGeom prst="rect">
            <a:avLst/>
          </a:prstGeom>
          <a:noFill/>
        </p:spPr>
      </p:pic>
      <p:pic>
        <p:nvPicPr>
          <p:cNvPr id="1033" name="Picture 9" descr="./images/collaborative-filtering-cost-function.png"/>
          <p:cNvPicPr>
            <a:picLocks noChangeAspect="1" noChangeArrowheads="1"/>
          </p:cNvPicPr>
          <p:nvPr/>
        </p:nvPicPr>
        <p:blipFill>
          <a:blip r:embed="rId4" cstate="print"/>
          <a:srcRect/>
          <a:stretch>
            <a:fillRect/>
          </a:stretch>
        </p:blipFill>
        <p:spPr bwMode="auto">
          <a:xfrm>
            <a:off x="827584" y="4873028"/>
            <a:ext cx="4608512" cy="1076252"/>
          </a:xfrm>
          <a:prstGeom prst="rect">
            <a:avLst/>
          </a:prstGeom>
          <a:noFill/>
        </p:spPr>
      </p:pic>
      <p:sp>
        <p:nvSpPr>
          <p:cNvPr id="10" name="제목 1"/>
          <p:cNvSpPr>
            <a:spLocks noGrp="1"/>
          </p:cNvSpPr>
          <p:nvPr>
            <p:ph type="title"/>
          </p:nvPr>
        </p:nvSpPr>
        <p:spPr>
          <a:xfrm>
            <a:off x="237883"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What are Neural Networks?</a:t>
            </a:r>
            <a:endParaRPr lang="ko-KR" altLang="en-US" sz="4000" b="1" dirty="0">
              <a:ln>
                <a:solidFill>
                  <a:schemeClr val="accent4">
                    <a:lumMod val="50000"/>
                    <a:alpha val="14000"/>
                  </a:schemeClr>
                </a:solidFill>
              </a:ln>
              <a:solidFill>
                <a:srgbClr val="1D314E"/>
              </a:solidFill>
            </a:endParaRPr>
          </a:p>
        </p:txBody>
      </p:sp>
      <p:sp>
        <p:nvSpPr>
          <p:cNvPr id="6" name="직사각형 5"/>
          <p:cNvSpPr/>
          <p:nvPr/>
        </p:nvSpPr>
        <p:spPr>
          <a:xfrm>
            <a:off x="2843808" y="2420888"/>
            <a:ext cx="3384376" cy="9361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dirty="0" smtClean="0"/>
              <a:t>Formula</a:t>
            </a:r>
            <a:endParaRPr lang="ko-KR" altLang="en-US" sz="5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37883" y="530019"/>
            <a:ext cx="8635936" cy="580926"/>
          </a:xfrm>
        </p:spPr>
        <p:txBody>
          <a:bodyPr>
            <a:noAutofit/>
          </a:bodyPr>
          <a:lstStyle/>
          <a:p>
            <a:r>
              <a:rPr lang="en-US" altLang="ko-KR" sz="4000" b="1" dirty="0" smtClean="0">
                <a:ln>
                  <a:solidFill>
                    <a:schemeClr val="accent4">
                      <a:lumMod val="50000"/>
                      <a:alpha val="14000"/>
                    </a:schemeClr>
                  </a:solidFill>
                </a:ln>
                <a:solidFill>
                  <a:srgbClr val="1D314E"/>
                </a:solidFill>
              </a:rPr>
              <a:t>What are Neural Networks?</a:t>
            </a:r>
            <a:endParaRPr lang="ko-KR" altLang="en-US" sz="4000" b="1" dirty="0">
              <a:ln>
                <a:solidFill>
                  <a:schemeClr val="accent4">
                    <a:lumMod val="50000"/>
                    <a:alpha val="14000"/>
                  </a:schemeClr>
                </a:solidFill>
              </a:ln>
              <a:solidFill>
                <a:srgbClr val="1D314E"/>
              </a:solidFill>
            </a:endParaRPr>
          </a:p>
        </p:txBody>
      </p:sp>
      <p:pic>
        <p:nvPicPr>
          <p:cNvPr id="66562" name="Picture 2" descr="http://cvseventh.com/wp-content/uploads/2015/03/human%20brain%20neural%20network-Mbur.jpg"/>
          <p:cNvPicPr>
            <a:picLocks noChangeAspect="1" noChangeArrowheads="1"/>
          </p:cNvPicPr>
          <p:nvPr/>
        </p:nvPicPr>
        <p:blipFill>
          <a:blip r:embed="rId2" cstate="print"/>
          <a:srcRect/>
          <a:stretch>
            <a:fillRect/>
          </a:stretch>
        </p:blipFill>
        <p:spPr bwMode="auto">
          <a:xfrm>
            <a:off x="2411760" y="1318244"/>
            <a:ext cx="4320480" cy="4343004"/>
          </a:xfrm>
          <a:prstGeom prst="rect">
            <a:avLst/>
          </a:prstGeom>
          <a:noFill/>
        </p:spPr>
      </p:pic>
      <p:sp>
        <p:nvSpPr>
          <p:cNvPr id="6" name="타원 5"/>
          <p:cNvSpPr/>
          <p:nvPr/>
        </p:nvSpPr>
        <p:spPr>
          <a:xfrm>
            <a:off x="1043608" y="1412776"/>
            <a:ext cx="1008112"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인지</a:t>
            </a:r>
            <a:endParaRPr lang="ko-KR" altLang="en-US"/>
          </a:p>
        </p:txBody>
      </p:sp>
      <p:sp>
        <p:nvSpPr>
          <p:cNvPr id="7" name="타원 6"/>
          <p:cNvSpPr/>
          <p:nvPr/>
        </p:nvSpPr>
        <p:spPr>
          <a:xfrm>
            <a:off x="4067944" y="5661248"/>
            <a:ext cx="1008112"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학습</a:t>
            </a:r>
            <a:endParaRPr lang="ko-KR" altLang="en-US"/>
          </a:p>
        </p:txBody>
      </p:sp>
      <p:sp>
        <p:nvSpPr>
          <p:cNvPr id="8" name="타원 7"/>
          <p:cNvSpPr/>
          <p:nvPr/>
        </p:nvSpPr>
        <p:spPr>
          <a:xfrm>
            <a:off x="7308304" y="1556792"/>
            <a:ext cx="1008112"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추론</a:t>
            </a:r>
            <a:endParaRPr lang="ko-KR" altLang="en-US" dirty="0"/>
          </a:p>
        </p:txBody>
      </p:sp>
      <p:sp>
        <p:nvSpPr>
          <p:cNvPr id="9" name="모서리가 둥근 직사각형 8"/>
          <p:cNvSpPr/>
          <p:nvPr/>
        </p:nvSpPr>
        <p:spPr>
          <a:xfrm>
            <a:off x="3995936" y="1124744"/>
            <a:ext cx="1224136" cy="43204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강화</a:t>
            </a:r>
            <a:endParaRPr lang="ko-KR"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 packages top10"/>
          <p:cNvPicPr>
            <a:picLocks noChangeAspect="1" noChangeArrowheads="1"/>
          </p:cNvPicPr>
          <p:nvPr/>
        </p:nvPicPr>
        <p:blipFill>
          <a:blip r:embed="rId2" cstate="print"/>
          <a:srcRect/>
          <a:stretch>
            <a:fillRect/>
          </a:stretch>
        </p:blipFill>
        <p:spPr bwMode="auto">
          <a:xfrm>
            <a:off x="611560" y="1484784"/>
            <a:ext cx="7907591" cy="3456384"/>
          </a:xfrm>
          <a:prstGeom prst="rect">
            <a:avLst/>
          </a:prstGeom>
          <a:noFill/>
        </p:spPr>
      </p:pic>
      <p:sp>
        <p:nvSpPr>
          <p:cNvPr id="5" name="직사각형 4"/>
          <p:cNvSpPr/>
          <p:nvPr/>
        </p:nvSpPr>
        <p:spPr>
          <a:xfrm>
            <a:off x="646246" y="5087820"/>
            <a:ext cx="7848872" cy="646331"/>
          </a:xfrm>
          <a:prstGeom prst="rect">
            <a:avLst/>
          </a:prstGeom>
        </p:spPr>
        <p:txBody>
          <a:bodyPr wrap="square">
            <a:spAutoFit/>
          </a:bodyPr>
          <a:lstStyle/>
          <a:p>
            <a:r>
              <a:rPr lang="ko-KR" altLang="en-US" dirty="0" smtClean="0"/>
              <a:t>출처 </a:t>
            </a:r>
            <a:r>
              <a:rPr lang="en-US" altLang="ko-KR" dirty="0" smtClean="0"/>
              <a:t>: http://blog.revolutionanalytics.com/2013/06/a-list-of-r-packages-by-popularity.html</a:t>
            </a:r>
            <a:endParaRPr lang="ko-KR" altLang="en-US" dirty="0"/>
          </a:p>
        </p:txBody>
      </p:sp>
      <p:sp>
        <p:nvSpPr>
          <p:cNvPr id="6" name="제목 1"/>
          <p:cNvSpPr>
            <a:spLocks noGrp="1"/>
          </p:cNvSpPr>
          <p:nvPr>
            <p:ph type="title"/>
          </p:nvPr>
        </p:nvSpPr>
        <p:spPr>
          <a:xfrm>
            <a:off x="237882" y="532177"/>
            <a:ext cx="8654597" cy="580926"/>
          </a:xfrm>
        </p:spPr>
        <p:txBody>
          <a:bodyPr>
            <a:noAutofit/>
          </a:bodyPr>
          <a:lstStyle/>
          <a:p>
            <a:r>
              <a:rPr lang="en-US" altLang="ko-KR" sz="4000" b="1" dirty="0" smtClean="0">
                <a:ln>
                  <a:solidFill>
                    <a:schemeClr val="accent4">
                      <a:lumMod val="50000"/>
                      <a:alpha val="14000"/>
                    </a:schemeClr>
                  </a:solidFill>
                </a:ln>
                <a:solidFill>
                  <a:srgbClr val="1D314E"/>
                </a:solidFill>
              </a:rPr>
              <a:t>But…</a:t>
            </a:r>
            <a:endParaRPr lang="ko-KR" altLang="en-US" sz="4000" b="1" dirty="0">
              <a:ln>
                <a:solidFill>
                  <a:schemeClr val="accent4">
                    <a:lumMod val="50000"/>
                    <a:alpha val="14000"/>
                  </a:schemeClr>
                </a:solidFill>
              </a:ln>
              <a:solidFill>
                <a:srgbClr val="1D314E"/>
              </a:solidFill>
            </a:endParaRP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2444</Words>
  <Application>Microsoft Office PowerPoint</Application>
  <PresentationFormat>화면 슬라이드 쇼(4:3)</PresentationFormat>
  <Paragraphs>351</Paragraphs>
  <Slides>50</Slides>
  <Notes>11</Notes>
  <HiddenSlides>0</HiddenSlides>
  <MMClips>0</MMClips>
  <ScaleCrop>false</ScaleCrop>
  <HeadingPairs>
    <vt:vector size="4" baseType="variant">
      <vt:variant>
        <vt:lpstr>테마</vt:lpstr>
      </vt:variant>
      <vt:variant>
        <vt:i4>1</vt:i4>
      </vt:variant>
      <vt:variant>
        <vt:lpstr>슬라이드 제목</vt:lpstr>
      </vt:variant>
      <vt:variant>
        <vt:i4>50</vt:i4>
      </vt:variant>
    </vt:vector>
  </HeadingPairs>
  <TitlesOfParts>
    <vt:vector size="51" baseType="lpstr">
      <vt:lpstr>Office 테마</vt:lpstr>
      <vt:lpstr>Neural Network의 변천사를 통해 바라본  R에서 Deep Neural Network 활용</vt:lpstr>
      <vt:lpstr>슬라이드 2</vt:lpstr>
      <vt:lpstr>About Me</vt:lpstr>
      <vt:lpstr>Neural Network History(1)</vt:lpstr>
      <vt:lpstr>Neural Network History(2)</vt:lpstr>
      <vt:lpstr>Neural Network History(3)</vt:lpstr>
      <vt:lpstr>What are Neural Networks?</vt:lpstr>
      <vt:lpstr>What are Neural Networks?</vt:lpstr>
      <vt:lpstr>But…</vt:lpstr>
      <vt:lpstr>우리의 현실</vt:lpstr>
      <vt:lpstr>In America</vt:lpstr>
      <vt:lpstr>Recently</vt:lpstr>
      <vt:lpstr>SO</vt:lpstr>
      <vt:lpstr>Computer vs Brain (1)</vt:lpstr>
      <vt:lpstr>Computer vs Brain (2)</vt:lpstr>
      <vt:lpstr>슬라이드 16</vt:lpstr>
      <vt:lpstr>Topic Word</vt:lpstr>
      <vt:lpstr>Computer vs Brain (1920~1950)</vt:lpstr>
      <vt:lpstr>Cybernetics</vt:lpstr>
      <vt:lpstr>슬라이드 20</vt:lpstr>
      <vt:lpstr>슬라이드 21</vt:lpstr>
      <vt:lpstr>슬라이드 22</vt:lpstr>
      <vt:lpstr>Computer vs Brain (1950~1980)</vt:lpstr>
      <vt:lpstr>Symbolic AI</vt:lpstr>
      <vt:lpstr>슬라이드 25</vt:lpstr>
      <vt:lpstr>슬라이드 26</vt:lpstr>
      <vt:lpstr>슬라이드 27</vt:lpstr>
      <vt:lpstr>슬라이드 28</vt:lpstr>
      <vt:lpstr>Remind (한계)</vt:lpstr>
      <vt:lpstr>슬라이드 30</vt:lpstr>
      <vt:lpstr>슬라이드 31</vt:lpstr>
      <vt:lpstr>Von Neumann vs Neural System</vt:lpstr>
      <vt:lpstr>슬라이드 33</vt:lpstr>
      <vt:lpstr>슬라이드 34</vt:lpstr>
      <vt:lpstr>Multilayer란?</vt:lpstr>
      <vt:lpstr>Computer vs Brain (1980~2010)</vt:lpstr>
      <vt:lpstr>인공신경망(ANN)</vt:lpstr>
      <vt:lpstr>슬라이드 38</vt:lpstr>
      <vt:lpstr>슬라이드 39</vt:lpstr>
      <vt:lpstr>슬라이드 40</vt:lpstr>
      <vt:lpstr>슬라이드 41</vt:lpstr>
      <vt:lpstr>슬라이드 42</vt:lpstr>
      <vt:lpstr>Computer vs Brain (2010~)</vt:lpstr>
      <vt:lpstr>Neural Net Library를 활용한 간단한 R Code 실습</vt:lpstr>
      <vt:lpstr>R Code</vt:lpstr>
      <vt:lpstr>R Code</vt:lpstr>
      <vt:lpstr>R Code</vt:lpstr>
      <vt:lpstr>R Code</vt:lpstr>
      <vt:lpstr>Reference Site</vt:lpstr>
      <vt:lpstr>슬라이드 50</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Network의 변천사를 통해 바라본  R에서 Deep Neural Network 활용</dc:title>
  <dc:creator>이태영</dc:creator>
  <cp:lastModifiedBy>이태영</cp:lastModifiedBy>
  <cp:revision>157</cp:revision>
  <dcterms:created xsi:type="dcterms:W3CDTF">2015-05-31T01:33:32Z</dcterms:created>
  <dcterms:modified xsi:type="dcterms:W3CDTF">2015-06-25T12:27:07Z</dcterms:modified>
</cp:coreProperties>
</file>